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charts/chart17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7.xml" ContentType="application/vnd.openxmlformats-officedocument.drawingml.chart+xml"/>
  <Override PartName="/ppt/charts/chart3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charts/style1.xml" ContentType="application/vnd.ms-office.chart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jpeg" ContentType="image/jpeg"/>
  <Override PartName="/ppt/charts/chart16.xml" ContentType="application/vnd.openxmlformats-officedocument.drawingml.char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olors1.xml" ContentType="application/vnd.ms-office.chartcolorstyle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  <p:sldMasterId id="2147483792" r:id="rId2"/>
    <p:sldMasterId id="2147483804" r:id="rId3"/>
  </p:sldMasterIdLst>
  <p:notesMasterIdLst>
    <p:notesMasterId r:id="rId25"/>
  </p:notesMasterIdLst>
  <p:sldIdLst>
    <p:sldId id="445" r:id="rId4"/>
    <p:sldId id="479" r:id="rId5"/>
    <p:sldId id="480" r:id="rId6"/>
    <p:sldId id="481" r:id="rId7"/>
    <p:sldId id="482" r:id="rId8"/>
    <p:sldId id="295" r:id="rId9"/>
    <p:sldId id="261" r:id="rId10"/>
    <p:sldId id="299" r:id="rId11"/>
    <p:sldId id="262" r:id="rId12"/>
    <p:sldId id="263" r:id="rId13"/>
    <p:sldId id="264" r:id="rId14"/>
    <p:sldId id="290" r:id="rId15"/>
    <p:sldId id="291" r:id="rId16"/>
    <p:sldId id="292" r:id="rId17"/>
    <p:sldId id="293" r:id="rId18"/>
    <p:sldId id="266" r:id="rId19"/>
    <p:sldId id="305" r:id="rId20"/>
    <p:sldId id="271" r:id="rId21"/>
    <p:sldId id="272" r:id="rId22"/>
    <p:sldId id="318" r:id="rId23"/>
    <p:sldId id="484" r:id="rId24"/>
  </p:sldIdLst>
  <p:sldSz cx="10826750" cy="8120063" type="B4ISO"/>
  <p:notesSz cx="6858000" cy="9144000"/>
  <p:defaultTextStyle>
    <a:defPPr>
      <a:defRPr lang="en-US"/>
    </a:defPPr>
    <a:lvl1pPr marL="0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516553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033110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549663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2066215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582768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3099321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3615877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4132431" algn="l" defTabSz="103311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558">
          <p15:clr>
            <a:srgbClr val="A4A3A4"/>
          </p15:clr>
        </p15:guide>
        <p15:guide id="2" pos="341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E25E649-3F16-4E02-A733-19D2CDBF48F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1120" autoAdjust="0"/>
    <p:restoredTop sz="94660"/>
  </p:normalViewPr>
  <p:slideViewPr>
    <p:cSldViewPr snapToGrid="0">
      <p:cViewPr varScale="1">
        <p:scale>
          <a:sx n="93" d="100"/>
          <a:sy n="93" d="100"/>
        </p:scale>
        <p:origin x="-1890" y="-102"/>
      </p:cViewPr>
      <p:guideLst>
        <p:guide orient="horz" pos="2558"/>
        <p:guide pos="34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esktop\OUTPUT.xls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esktop\OUTPUT.xls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godin\Documents\3-REPOSITION\2023\46%20-%20&#920;&#949;&#963;&#963;&#945;&#955;&#959;&#957;&#943;&#954;&#951;\Book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Sheet1!$A$5:$A$27</c:f>
              <c:strCache>
                <c:ptCount val="23"/>
                <c:pt idx="0">
                  <c:v>(ΔΓ/ΔΑ)</c:v>
                </c:pt>
                <c:pt idx="1">
                  <c:v>Αθλητικές εγκαταστάσεις</c:v>
                </c:pt>
                <c:pt idx="2">
                  <c:v>Ύδρευση/ Αποχέτευση</c:v>
                </c:pt>
                <c:pt idx="3">
                  <c:v>Πολιτιστικές υποδομές/ δραστηριότητα</c:v>
                </c:pt>
                <c:pt idx="4">
                  <c:v>Διαφθορά</c:v>
                </c:pt>
                <c:pt idx="5">
                  <c:v>Κοινωνικές Δομές (ΚΑΠΗ κ.λπ.)</c:v>
                </c:pt>
                <c:pt idx="6">
                  <c:v>Παιδικές Χαρές</c:v>
                </c:pt>
                <c:pt idx="7">
                  <c:v>Χώροι Αναψυχής</c:v>
                </c:pt>
                <c:pt idx="8">
                  <c:v>Τόνωση της τοπικής αγοράς</c:v>
                </c:pt>
                <c:pt idx="9">
                  <c:v>Κατάσταση σχολείων</c:v>
                </c:pt>
                <c:pt idx="10">
                  <c:v>Κατάσταση Πλατειών, Παιδικών Χαρών</c:v>
                </c:pt>
                <c:pt idx="11">
                  <c:v>Μεταναστευτικό</c:v>
                </c:pt>
                <c:pt idx="12">
                  <c:v>Φτώχεια</c:v>
                </c:pt>
                <c:pt idx="13">
                  <c:v>Δομές Υγείας / Νοσοκομεία</c:v>
                </c:pt>
                <c:pt idx="14">
                  <c:v>Οικονομικά</c:v>
                </c:pt>
                <c:pt idx="15">
                  <c:v>Ανάπτυξη / ανεργία</c:v>
                </c:pt>
                <c:pt idx="16">
                  <c:v>Ασφάλεια/ Εγκληματικότητα</c:v>
                </c:pt>
                <c:pt idx="17">
                  <c:v>Συντήρηση, ανάπτυξη πρασίνου</c:v>
                </c:pt>
                <c:pt idx="18">
                  <c:v>Κατάσταση οδικού δικτύου</c:v>
                </c:pt>
                <c:pt idx="19">
                  <c:v>Συγκοινωνίες</c:v>
                </c:pt>
                <c:pt idx="20">
                  <c:v>Κυκλοφοριακό</c:v>
                </c:pt>
                <c:pt idx="21">
                  <c:v>Στάθμευση/ Πάρκινγκ</c:v>
                </c:pt>
                <c:pt idx="22">
                  <c:v>Καθαριότητα</c:v>
                </c:pt>
              </c:strCache>
            </c:strRef>
          </c:cat>
          <c:val>
            <c:numRef>
              <c:f>Sheet1!$C$5:$C$27</c:f>
              <c:numCache>
                <c:formatCode>0.0</c:formatCode>
                <c:ptCount val="23"/>
                <c:pt idx="0">
                  <c:v>5.2319413020413776</c:v>
                </c:pt>
                <c:pt idx="1">
                  <c:v>0</c:v>
                </c:pt>
                <c:pt idx="2">
                  <c:v>0.65830680932111063</c:v>
                </c:pt>
                <c:pt idx="3">
                  <c:v>0.81553348416867688</c:v>
                </c:pt>
                <c:pt idx="4">
                  <c:v>1.01110812849126</c:v>
                </c:pt>
                <c:pt idx="5">
                  <c:v>1.0315603788779342</c:v>
                </c:pt>
                <c:pt idx="6">
                  <c:v>1.1862305224271665</c:v>
                </c:pt>
                <c:pt idx="7">
                  <c:v>1.4252661988214335</c:v>
                </c:pt>
                <c:pt idx="8">
                  <c:v>1.7946849714307571</c:v>
                </c:pt>
                <c:pt idx="9">
                  <c:v>2.1807211974792531</c:v>
                </c:pt>
                <c:pt idx="10">
                  <c:v>2.22290396390177</c:v>
                </c:pt>
                <c:pt idx="11">
                  <c:v>3.0652810267029595</c:v>
                </c:pt>
                <c:pt idx="12">
                  <c:v>3.6558397566182079</c:v>
                </c:pt>
                <c:pt idx="13">
                  <c:v>3.9038232925566452</c:v>
                </c:pt>
                <c:pt idx="14">
                  <c:v>5.1756976134780164</c:v>
                </c:pt>
                <c:pt idx="15">
                  <c:v>5.3188633661847415</c:v>
                </c:pt>
                <c:pt idx="16">
                  <c:v>6.7990949879203697</c:v>
                </c:pt>
                <c:pt idx="17">
                  <c:v>10.518848026996942</c:v>
                </c:pt>
                <c:pt idx="18">
                  <c:v>11.2065549462489</c:v>
                </c:pt>
                <c:pt idx="19">
                  <c:v>17.467500095869877</c:v>
                </c:pt>
                <c:pt idx="20">
                  <c:v>19.203384847438951</c:v>
                </c:pt>
                <c:pt idx="21">
                  <c:v>26.545742736255409</c:v>
                </c:pt>
                <c:pt idx="22">
                  <c:v>60.127059605527229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CCD-4BEE-8F98-E200FB055600}"/>
            </c:ext>
          </c:extLst>
        </c:ser>
        <c:shape val="box"/>
        <c:axId val="125282944"/>
        <c:axId val="125305216"/>
        <c:axId val="0"/>
      </c:bar3DChart>
      <c:catAx>
        <c:axId val="125282944"/>
        <c:scaling>
          <c:orientation val="minMax"/>
        </c:scaling>
        <c:axPos val="l"/>
        <c:numFmt formatCode="General" sourceLinked="0"/>
        <c:tickLblPos val="nextTo"/>
        <c:crossAx val="125305216"/>
        <c:crosses val="autoZero"/>
        <c:auto val="1"/>
        <c:lblAlgn val="ctr"/>
        <c:lblOffset val="100"/>
      </c:catAx>
      <c:valAx>
        <c:axId val="125305216"/>
        <c:scaling>
          <c:orientation val="minMax"/>
        </c:scaling>
        <c:axPos val="b"/>
        <c:numFmt formatCode="0.0" sourceLinked="1"/>
        <c:tickLblPos val="nextTo"/>
        <c:crossAx val="125282944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Sheet1!$B$38</c:f>
              <c:strCache>
                <c:ptCount val="1"/>
                <c:pt idx="0">
                  <c:v>ΠΟΛΥ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Sheet1!$A$39:$A$49</c:f>
              <c:strCache>
                <c:ptCount val="11"/>
                <c:pt idx="0">
                  <c:v>Χώροι Στάθμευσης</c:v>
                </c:pt>
                <c:pt idx="1">
                  <c:v>Κατάσταση Συγκοινωνιών, Κυκλοφοριακό</c:v>
                </c:pt>
                <c:pt idx="2">
                  <c:v>Τοπική Ανάπτυξη/ Ανεργία</c:v>
                </c:pt>
                <c:pt idx="3">
                  <c:v>Υποδομές</c:v>
                </c:pt>
                <c:pt idx="4">
                  <c:v>Καθαριότητα</c:v>
                </c:pt>
                <c:pt idx="5">
                  <c:v>Κατάσταση σχολείων, Παιδικών Σταθμών</c:v>
                </c:pt>
                <c:pt idx="6">
                  <c:v>Κατάσταση οδών, πλατειών, πάρκων</c:v>
                </c:pt>
                <c:pt idx="7">
                  <c:v>Κοινωνική Πολιτική</c:v>
                </c:pt>
                <c:pt idx="8">
                  <c:v>Πράσινο / Περιβάλλον</c:v>
                </c:pt>
                <c:pt idx="9">
                  <c:v>Πολιτισμός/ Αθλητισμός</c:v>
                </c:pt>
                <c:pt idx="10">
                  <c:v>Εξυπηρέτηση του πολίτη/ Δημοτικές Υπηρεσίες</c:v>
                </c:pt>
              </c:strCache>
            </c:strRef>
          </c:cat>
          <c:val>
            <c:numRef>
              <c:f>Sheet1!$B$39:$B$49</c:f>
              <c:numCache>
                <c:formatCode>0.0</c:formatCode>
                <c:ptCount val="11"/>
                <c:pt idx="0">
                  <c:v>1.1517173498996547</c:v>
                </c:pt>
                <c:pt idx="1">
                  <c:v>1.5518144980889899</c:v>
                </c:pt>
                <c:pt idx="2">
                  <c:v>2.6114967212486078</c:v>
                </c:pt>
                <c:pt idx="3">
                  <c:v>1.5939972645115101</c:v>
                </c:pt>
                <c:pt idx="4">
                  <c:v>3.3311602817297463</c:v>
                </c:pt>
                <c:pt idx="5">
                  <c:v>2.7214275670769901</c:v>
                </c:pt>
                <c:pt idx="6">
                  <c:v>2.6843578632511398</c:v>
                </c:pt>
                <c:pt idx="7">
                  <c:v>2.0324423821758608</c:v>
                </c:pt>
                <c:pt idx="8">
                  <c:v>4.1671460162850948</c:v>
                </c:pt>
                <c:pt idx="9">
                  <c:v>5.2536718180772297</c:v>
                </c:pt>
                <c:pt idx="10">
                  <c:v>8.2166915928468196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67C-434D-A8FF-80F47EEE6331}"/>
            </c:ext>
          </c:extLst>
        </c:ser>
        <c:ser>
          <c:idx val="1"/>
          <c:order val="1"/>
          <c:tx>
            <c:strRef>
              <c:f>Sheet1!$C$38</c:f>
              <c:strCache>
                <c:ptCount val="1"/>
                <c:pt idx="0">
                  <c:v>ΑΡΚΕΤΑ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Sheet1!$A$39:$A$49</c:f>
              <c:strCache>
                <c:ptCount val="11"/>
                <c:pt idx="0">
                  <c:v>Χώροι Στάθμευσης</c:v>
                </c:pt>
                <c:pt idx="1">
                  <c:v>Κατάσταση Συγκοινωνιών, Κυκλοφοριακό</c:v>
                </c:pt>
                <c:pt idx="2">
                  <c:v>Τοπική Ανάπτυξη/ Ανεργία</c:v>
                </c:pt>
                <c:pt idx="3">
                  <c:v>Υποδομές</c:v>
                </c:pt>
                <c:pt idx="4">
                  <c:v>Καθαριότητα</c:v>
                </c:pt>
                <c:pt idx="5">
                  <c:v>Κατάσταση σχολείων, Παιδικών Σταθμών</c:v>
                </c:pt>
                <c:pt idx="6">
                  <c:v>Κατάσταση οδών, πλατειών, πάρκων</c:v>
                </c:pt>
                <c:pt idx="7">
                  <c:v>Κοινωνική Πολιτική</c:v>
                </c:pt>
                <c:pt idx="8">
                  <c:v>Πράσινο / Περιβάλλον</c:v>
                </c:pt>
                <c:pt idx="9">
                  <c:v>Πολιτισμός/ Αθλητισμός</c:v>
                </c:pt>
                <c:pt idx="10">
                  <c:v>Εξυπηρέτηση του πολίτη/ Δημοτικές Υπηρεσίες</c:v>
                </c:pt>
              </c:strCache>
            </c:strRef>
          </c:cat>
          <c:val>
            <c:numRef>
              <c:f>Sheet1!$C$39:$C$49</c:f>
              <c:numCache>
                <c:formatCode>0.0</c:formatCode>
                <c:ptCount val="11"/>
                <c:pt idx="0">
                  <c:v>9.8426454985875047</c:v>
                </c:pt>
                <c:pt idx="1">
                  <c:v>11.802226738760835</c:v>
                </c:pt>
                <c:pt idx="2">
                  <c:v>12.867022024517125</c:v>
                </c:pt>
                <c:pt idx="3">
                  <c:v>16.625123033068711</c:v>
                </c:pt>
                <c:pt idx="4">
                  <c:v>15.890120284797563</c:v>
                </c:pt>
                <c:pt idx="5">
                  <c:v>20.697677391315455</c:v>
                </c:pt>
                <c:pt idx="6">
                  <c:v>21.417340951796593</c:v>
                </c:pt>
                <c:pt idx="7">
                  <c:v>22.551162582607912</c:v>
                </c:pt>
                <c:pt idx="8">
                  <c:v>26.166097838452774</c:v>
                </c:pt>
                <c:pt idx="9">
                  <c:v>29.792537485140159</c:v>
                </c:pt>
                <c:pt idx="10">
                  <c:v>39.113650598867466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67C-434D-A8FF-80F47EEE6331}"/>
            </c:ext>
          </c:extLst>
        </c:ser>
        <c:ser>
          <c:idx val="2"/>
          <c:order val="2"/>
          <c:tx>
            <c:strRef>
              <c:f>Sheet1!$D$38</c:f>
              <c:strCache>
                <c:ptCount val="1"/>
                <c:pt idx="0">
                  <c:v>ΛΙΓΟ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Sheet1!$A$39:$A$49</c:f>
              <c:strCache>
                <c:ptCount val="11"/>
                <c:pt idx="0">
                  <c:v>Χώροι Στάθμευσης</c:v>
                </c:pt>
                <c:pt idx="1">
                  <c:v>Κατάσταση Συγκοινωνιών, Κυκλοφοριακό</c:v>
                </c:pt>
                <c:pt idx="2">
                  <c:v>Τοπική Ανάπτυξη/ Ανεργία</c:v>
                </c:pt>
                <c:pt idx="3">
                  <c:v>Υποδομές</c:v>
                </c:pt>
                <c:pt idx="4">
                  <c:v>Καθαριότητα</c:v>
                </c:pt>
                <c:pt idx="5">
                  <c:v>Κατάσταση σχολείων, Παιδικών Σταθμών</c:v>
                </c:pt>
                <c:pt idx="6">
                  <c:v>Κατάσταση οδών, πλατειών, πάρκων</c:v>
                </c:pt>
                <c:pt idx="7">
                  <c:v>Κοινωνική Πολιτική</c:v>
                </c:pt>
                <c:pt idx="8">
                  <c:v>Πράσινο / Περιβάλλον</c:v>
                </c:pt>
                <c:pt idx="9">
                  <c:v>Πολιτισμός/ Αθλητισμός</c:v>
                </c:pt>
                <c:pt idx="10">
                  <c:v>Εξυπηρέτηση του πολίτη/ Δημοτικές Υπηρεσίες</c:v>
                </c:pt>
              </c:strCache>
            </c:strRef>
          </c:cat>
          <c:val>
            <c:numRef>
              <c:f>Sheet1!$D$39:$D$49</c:f>
              <c:numCache>
                <c:formatCode>0.0</c:formatCode>
                <c:ptCount val="11"/>
                <c:pt idx="0">
                  <c:v>20.885582441743011</c:v>
                </c:pt>
                <c:pt idx="1">
                  <c:v>22.260996280246928</c:v>
                </c:pt>
                <c:pt idx="2">
                  <c:v>30.379261418107919</c:v>
                </c:pt>
                <c:pt idx="3">
                  <c:v>36.284848717260424</c:v>
                </c:pt>
                <c:pt idx="4">
                  <c:v>32.538252099551343</c:v>
                </c:pt>
                <c:pt idx="5">
                  <c:v>25.266198821439062</c:v>
                </c:pt>
                <c:pt idx="6">
                  <c:v>36.654267489869724</c:v>
                </c:pt>
                <c:pt idx="7">
                  <c:v>29.77847656299932</c:v>
                </c:pt>
                <c:pt idx="8">
                  <c:v>34.184658255678706</c:v>
                </c:pt>
                <c:pt idx="9">
                  <c:v>32.079354731500317</c:v>
                </c:pt>
                <c:pt idx="10">
                  <c:v>24.233360176911951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67C-434D-A8FF-80F47EEE6331}"/>
            </c:ext>
          </c:extLst>
        </c:ser>
        <c:ser>
          <c:idx val="3"/>
          <c:order val="3"/>
          <c:tx>
            <c:strRef>
              <c:f>Sheet1!$E$38</c:f>
              <c:strCache>
                <c:ptCount val="1"/>
                <c:pt idx="0">
                  <c:v>ΚΑΘΟΛΟΥ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Sheet1!$A$39:$A$49</c:f>
              <c:strCache>
                <c:ptCount val="11"/>
                <c:pt idx="0">
                  <c:v>Χώροι Στάθμευσης</c:v>
                </c:pt>
                <c:pt idx="1">
                  <c:v>Κατάσταση Συγκοινωνιών, Κυκλοφοριακό</c:v>
                </c:pt>
                <c:pt idx="2">
                  <c:v>Τοπική Ανάπτυξη/ Ανεργία</c:v>
                </c:pt>
                <c:pt idx="3">
                  <c:v>Υποδομές</c:v>
                </c:pt>
                <c:pt idx="4">
                  <c:v>Καθαριότητα</c:v>
                </c:pt>
                <c:pt idx="5">
                  <c:v>Κατάσταση σχολείων, Παιδικών Σταθμών</c:v>
                </c:pt>
                <c:pt idx="6">
                  <c:v>Κατάσταση οδών, πλατειών, πάρκων</c:v>
                </c:pt>
                <c:pt idx="7">
                  <c:v>Κοινωνική Πολιτική</c:v>
                </c:pt>
                <c:pt idx="8">
                  <c:v>Πράσινο / Περιβάλλον</c:v>
                </c:pt>
                <c:pt idx="9">
                  <c:v>Πολιτισμός/ Αθλητισμός</c:v>
                </c:pt>
                <c:pt idx="10">
                  <c:v>Εξυπηρέτηση του πολίτη/ Δημοτικές Υπηρεσίες</c:v>
                </c:pt>
              </c:strCache>
            </c:strRef>
          </c:cat>
          <c:val>
            <c:numRef>
              <c:f>Sheet1!$E$39:$E$49</c:f>
              <c:numCache>
                <c:formatCode>0.0</c:formatCode>
                <c:ptCount val="11"/>
                <c:pt idx="0">
                  <c:v>64.484667203538294</c:v>
                </c:pt>
                <c:pt idx="1">
                  <c:v>57.99619076836553</c:v>
                </c:pt>
                <c:pt idx="2">
                  <c:v>36.826833352507336</c:v>
                </c:pt>
                <c:pt idx="3">
                  <c:v>32.148381076555339</c:v>
                </c:pt>
                <c:pt idx="4">
                  <c:v>47.617951962776928</c:v>
                </c:pt>
                <c:pt idx="5">
                  <c:v>17.565926550855796</c:v>
                </c:pt>
                <c:pt idx="6">
                  <c:v>37.353478799964208</c:v>
                </c:pt>
                <c:pt idx="7">
                  <c:v>23.419104958392463</c:v>
                </c:pt>
                <c:pt idx="8">
                  <c:v>34.41218954123044</c:v>
                </c:pt>
                <c:pt idx="9">
                  <c:v>17.751275069985034</c:v>
                </c:pt>
                <c:pt idx="10">
                  <c:v>13.471641676573222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A67C-434D-A8FF-80F47EEE6331}"/>
            </c:ext>
          </c:extLst>
        </c:ser>
        <c:ser>
          <c:idx val="4"/>
          <c:order val="4"/>
          <c:tx>
            <c:strRef>
              <c:f>Sheet1!$F$38</c:f>
              <c:strCache>
                <c:ptCount val="1"/>
                <c:pt idx="0">
                  <c:v>ΔΓ/ΔΑ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Sheet1!$A$39:$A$49</c:f>
              <c:strCache>
                <c:ptCount val="11"/>
                <c:pt idx="0">
                  <c:v>Χώροι Στάθμευσης</c:v>
                </c:pt>
                <c:pt idx="1">
                  <c:v>Κατάσταση Συγκοινωνιών, Κυκλοφοριακό</c:v>
                </c:pt>
                <c:pt idx="2">
                  <c:v>Τοπική Ανάπτυξη/ Ανεργία</c:v>
                </c:pt>
                <c:pt idx="3">
                  <c:v>Υποδομές</c:v>
                </c:pt>
                <c:pt idx="4">
                  <c:v>Καθαριότητα</c:v>
                </c:pt>
                <c:pt idx="5">
                  <c:v>Κατάσταση σχολείων, Παιδικών Σταθμών</c:v>
                </c:pt>
                <c:pt idx="6">
                  <c:v>Κατάσταση οδών, πλατειών, πάρκων</c:v>
                </c:pt>
                <c:pt idx="7">
                  <c:v>Κοινωνική Πολιτική</c:v>
                </c:pt>
                <c:pt idx="8">
                  <c:v>Πράσινο / Περιβάλλον</c:v>
                </c:pt>
                <c:pt idx="9">
                  <c:v>Πολιτισμός/ Αθλητισμός</c:v>
                </c:pt>
                <c:pt idx="10">
                  <c:v>Εξυπηρέτηση του πολίτη/ Δημοτικές Υπηρεσίες</c:v>
                </c:pt>
              </c:strCache>
            </c:strRef>
          </c:cat>
          <c:val>
            <c:numRef>
              <c:f>Sheet1!$F$39:$F$49</c:f>
              <c:numCache>
                <c:formatCode>0.0</c:formatCode>
                <c:ptCount val="11"/>
                <c:pt idx="0">
                  <c:v>3.6353875062315422</c:v>
                </c:pt>
                <c:pt idx="1">
                  <c:v>6.3887717145377074</c:v>
                </c:pt>
                <c:pt idx="2">
                  <c:v>17.315386483619015</c:v>
                </c:pt>
                <c:pt idx="3">
                  <c:v>13.347649908604003</c:v>
                </c:pt>
                <c:pt idx="4">
                  <c:v>0.62251537114443067</c:v>
                </c:pt>
                <c:pt idx="5">
                  <c:v>33.748769669312672</c:v>
                </c:pt>
                <c:pt idx="6">
                  <c:v>1.8905548951183015</c:v>
                </c:pt>
                <c:pt idx="7">
                  <c:v>22.218813513824436</c:v>
                </c:pt>
                <c:pt idx="8">
                  <c:v>1.0699083483529535</c:v>
                </c:pt>
                <c:pt idx="9">
                  <c:v>15.12316089529725</c:v>
                </c:pt>
                <c:pt idx="10">
                  <c:v>14.96465595480052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67C-434D-A8FF-80F47EEE6331}"/>
            </c:ext>
          </c:extLst>
        </c:ser>
        <c:dLbls>
          <c:showVal val="1"/>
        </c:dLbls>
        <c:gapWidth val="95"/>
        <c:gapDepth val="95"/>
        <c:shape val="box"/>
        <c:axId val="125494784"/>
        <c:axId val="125496320"/>
        <c:axId val="0"/>
      </c:bar3DChart>
      <c:catAx>
        <c:axId val="125494784"/>
        <c:scaling>
          <c:orientation val="minMax"/>
        </c:scaling>
        <c:axPos val="l"/>
        <c:numFmt formatCode="General" sourceLinked="0"/>
        <c:majorTickMark val="none"/>
        <c:tickLblPos val="nextTo"/>
        <c:crossAx val="125496320"/>
        <c:crosses val="autoZero"/>
        <c:auto val="1"/>
        <c:lblAlgn val="ctr"/>
        <c:lblOffset val="100"/>
      </c:catAx>
      <c:valAx>
        <c:axId val="125496320"/>
        <c:scaling>
          <c:orientation val="minMax"/>
        </c:scaling>
        <c:delete val="1"/>
        <c:axPos val="b"/>
        <c:numFmt formatCode="0%" sourceLinked="1"/>
        <c:tickLblPos val="nextTo"/>
        <c:crossAx val="125494784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otX val="30"/>
      <c:perspective val="30"/>
    </c:view3D>
    <c:plotArea>
      <c:layout/>
      <c:pie3DChart>
        <c:varyColors val="1"/>
        <c:ser>
          <c:idx val="0"/>
          <c:order val="0"/>
          <c:explosion val="25"/>
          <c:dLbls>
            <c:numFmt formatCode="0.0%" sourceLinked="0"/>
            <c:spPr>
              <a:noFill/>
              <a:ln>
                <a:noFill/>
              </a:ln>
              <a:effectLst/>
            </c:spPr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Sheet1!$B$56:$B$60</c:f>
              <c:strCache>
                <c:ptCount val="5"/>
                <c:pt idx="0">
                  <c:v>ΠΟΛΥ</c:v>
                </c:pt>
                <c:pt idx="1">
                  <c:v>ΑΡΚΕΤΑ</c:v>
                </c:pt>
                <c:pt idx="2">
                  <c:v>ΛΙΓΟ</c:v>
                </c:pt>
                <c:pt idx="3">
                  <c:v>ΚΑΘΟΛΟΥ</c:v>
                </c:pt>
                <c:pt idx="4">
                  <c:v>ΔΓ/ΔΑ</c:v>
                </c:pt>
              </c:strCache>
            </c:strRef>
          </c:cat>
          <c:val>
            <c:numRef>
              <c:f>Sheet1!$E$56:$E$60</c:f>
              <c:numCache>
                <c:formatCode>0.0</c:formatCode>
                <c:ptCount val="5"/>
                <c:pt idx="0">
                  <c:v>3.5446306451406713</c:v>
                </c:pt>
                <c:pt idx="1">
                  <c:v>23.995602766166844</c:v>
                </c:pt>
                <c:pt idx="2">
                  <c:v>36.943155526581563</c:v>
                </c:pt>
                <c:pt idx="3">
                  <c:v>32.271094578875385</c:v>
                </c:pt>
                <c:pt idx="4">
                  <c:v>3.2455164832355434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937-48E7-B2AF-4E7BE58CB488}"/>
            </c:ext>
          </c:extLst>
        </c:ser>
        <c:dLbls>
          <c:showPercent val="1"/>
        </c:dLbls>
      </c:pie3DChart>
    </c:plotArea>
    <c:legend>
      <c:legendPos val="t"/>
      <c:layout/>
      <c:txPr>
        <a:bodyPr/>
        <a:lstStyle/>
        <a:p>
          <a:pPr rtl="0">
            <a:defRPr/>
          </a:pPr>
          <a:endParaRPr lang="el-GR"/>
        </a:p>
      </c:txPr>
    </c:legend>
    <c:plotVisOnly val="1"/>
    <c:dispBlanksAs val="zero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[OUTPUT.xls]Sheet!$B$35</c:f>
              <c:strCache>
                <c:ptCount val="1"/>
                <c:pt idx="0">
                  <c:v>ΠΟΛΥ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[OUTPUT.xls]Sheet!$A$48:$A$52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[OUTPUT.xls]Sheet!$B$48:$B$52</c:f>
              <c:numCache>
                <c:formatCode>#,##0.0%</c:formatCode>
                <c:ptCount val="5"/>
                <c:pt idx="0">
                  <c:v>7.10900473933649E-2</c:v>
                </c:pt>
                <c:pt idx="1">
                  <c:v>1.6666666666666673E-2</c:v>
                </c:pt>
                <c:pt idx="4">
                  <c:v>5.8823529411764705E-2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FFB-4306-B8E4-B03F3074E65C}"/>
            </c:ext>
          </c:extLst>
        </c:ser>
        <c:ser>
          <c:idx val="1"/>
          <c:order val="1"/>
          <c:tx>
            <c:strRef>
              <c:f>[OUTPUT.xls]Sheet!$C$35</c:f>
              <c:strCache>
                <c:ptCount val="1"/>
                <c:pt idx="0">
                  <c:v>ΑΡΚΕΤΑ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[OUTPUT.xls]Sheet!$A$48:$A$52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[OUTPUT.xls]Sheet!$C$48:$C$52</c:f>
              <c:numCache>
                <c:formatCode>#,##0.0%</c:formatCode>
                <c:ptCount val="5"/>
                <c:pt idx="0">
                  <c:v>0.35071090047393361</c:v>
                </c:pt>
                <c:pt idx="1">
                  <c:v>0.17500000000000004</c:v>
                </c:pt>
                <c:pt idx="2">
                  <c:v>0.3000000000000001</c:v>
                </c:pt>
                <c:pt idx="3">
                  <c:v>0.15555555555555556</c:v>
                </c:pt>
                <c:pt idx="4">
                  <c:v>0.29411764705882365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FFB-4306-B8E4-B03F3074E65C}"/>
            </c:ext>
          </c:extLst>
        </c:ser>
        <c:ser>
          <c:idx val="2"/>
          <c:order val="2"/>
          <c:tx>
            <c:strRef>
              <c:f>[OUTPUT.xls]Sheet!$D$35</c:f>
              <c:strCache>
                <c:ptCount val="1"/>
                <c:pt idx="0">
                  <c:v>ΛΙΓΟ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[OUTPUT.xls]Sheet!$A$48:$A$52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[OUTPUT.xls]Sheet!$D$48:$D$52</c:f>
              <c:numCache>
                <c:formatCode>#,##0.0%</c:formatCode>
                <c:ptCount val="5"/>
                <c:pt idx="0">
                  <c:v>0.35071090047393361</c:v>
                </c:pt>
                <c:pt idx="1">
                  <c:v>0.33333333333333337</c:v>
                </c:pt>
                <c:pt idx="2">
                  <c:v>0.4</c:v>
                </c:pt>
                <c:pt idx="3">
                  <c:v>0.51111111111111118</c:v>
                </c:pt>
                <c:pt idx="4">
                  <c:v>0.27450980392156871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8FFB-4306-B8E4-B03F3074E65C}"/>
            </c:ext>
          </c:extLst>
        </c:ser>
        <c:ser>
          <c:idx val="3"/>
          <c:order val="3"/>
          <c:tx>
            <c:strRef>
              <c:f>[OUTPUT.xls]Sheet!$E$35</c:f>
              <c:strCache>
                <c:ptCount val="1"/>
                <c:pt idx="0">
                  <c:v>ΚΑΘΟΛΟΥ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[OUTPUT.xls]Sheet!$A$48:$A$52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[OUTPUT.xls]Sheet!$E$48:$E$52</c:f>
              <c:numCache>
                <c:formatCode>#,##0.0%</c:formatCode>
                <c:ptCount val="5"/>
                <c:pt idx="0">
                  <c:v>0.19905213270142191</c:v>
                </c:pt>
                <c:pt idx="1">
                  <c:v>0.45833333333333326</c:v>
                </c:pt>
                <c:pt idx="2">
                  <c:v>0.3000000000000001</c:v>
                </c:pt>
                <c:pt idx="3">
                  <c:v>0.31111111111111112</c:v>
                </c:pt>
                <c:pt idx="4">
                  <c:v>0.33333333333333337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8FFB-4306-B8E4-B03F3074E65C}"/>
            </c:ext>
          </c:extLst>
        </c:ser>
        <c:ser>
          <c:idx val="4"/>
          <c:order val="4"/>
          <c:tx>
            <c:strRef>
              <c:f>[OUTPUT.xls]Sheet!$F$35</c:f>
              <c:strCache>
                <c:ptCount val="1"/>
                <c:pt idx="0">
                  <c:v>ΔΓ/ΔΑ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[OUTPUT.xls]Sheet!$A$48:$A$52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[OUTPUT.xls]Sheet!$F$48:$F$52</c:f>
              <c:numCache>
                <c:formatCode>#,##0.0%</c:formatCode>
                <c:ptCount val="5"/>
                <c:pt idx="0">
                  <c:v>2.8436018957345984E-2</c:v>
                </c:pt>
                <c:pt idx="1">
                  <c:v>1.6666666666666673E-2</c:v>
                </c:pt>
                <c:pt idx="3">
                  <c:v>2.2222222222222233E-2</c:v>
                </c:pt>
                <c:pt idx="4">
                  <c:v>3.9215686274509803E-2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8FFB-4306-B8E4-B03F3074E65C}"/>
            </c:ext>
          </c:extLst>
        </c:ser>
        <c:dLbls>
          <c:showVal val="1"/>
        </c:dLbls>
        <c:gapWidth val="95"/>
        <c:gapDepth val="95"/>
        <c:shape val="box"/>
        <c:axId val="126267776"/>
        <c:axId val="126269312"/>
        <c:axId val="0"/>
      </c:bar3DChart>
      <c:catAx>
        <c:axId val="126267776"/>
        <c:scaling>
          <c:orientation val="maxMin"/>
        </c:scaling>
        <c:axPos val="l"/>
        <c:numFmt formatCode="General" sourceLinked="0"/>
        <c:majorTickMark val="none"/>
        <c:tickLblPos val="nextTo"/>
        <c:crossAx val="126269312"/>
        <c:crosses val="autoZero"/>
        <c:auto val="1"/>
        <c:lblAlgn val="ctr"/>
        <c:lblOffset val="100"/>
      </c:catAx>
      <c:valAx>
        <c:axId val="126269312"/>
        <c:scaling>
          <c:orientation val="minMax"/>
        </c:scaling>
        <c:delete val="1"/>
        <c:axPos val="t"/>
        <c:numFmt formatCode="0%" sourceLinked="1"/>
        <c:tickLblPos val="nextTo"/>
        <c:crossAx val="126267776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otX val="5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explosion val="25"/>
          <c:dPt>
            <c:idx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B3C1-4A27-8B08-970F5AA60B04}"/>
              </c:ext>
            </c:extLst>
          </c:dPt>
          <c:dPt>
            <c:idx val="1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B3C1-4A27-8B08-970F5AA60B04}"/>
              </c:ext>
            </c:extLst>
          </c:dPt>
          <c:dPt>
            <c:idx val="2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B3C1-4A27-8B08-970F5AA60B04}"/>
              </c:ext>
            </c:extLst>
          </c:dPt>
          <c:dLbls>
            <c:numFmt formatCode="0.0%" sourceLinked="0"/>
            <c:spPr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l-GR"/>
              </a:p>
            </c:txPr>
            <c:dLblPos val="ctr"/>
            <c:showCatName val="1"/>
            <c:showPercent val="1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Sheet1!$B$64:$B$66</c:f>
              <c:strCache>
                <c:ptCount val="3"/>
                <c:pt idx="0">
                  <c:v>Επανεκλογή</c:v>
                </c:pt>
                <c:pt idx="1">
                  <c:v>Εκλογή νέου προσώπου</c:v>
                </c:pt>
                <c:pt idx="2">
                  <c:v>ΔΓ/ΔΑ</c:v>
                </c:pt>
              </c:strCache>
            </c:strRef>
          </c:cat>
          <c:val>
            <c:numRef>
              <c:f>Sheet1!$E$64:$E$66</c:f>
              <c:numCache>
                <c:formatCode>0.0</c:formatCode>
                <c:ptCount val="3"/>
                <c:pt idx="0">
                  <c:v>24.157942503611089</c:v>
                </c:pt>
                <c:pt idx="1">
                  <c:v>56.296097454973136</c:v>
                </c:pt>
                <c:pt idx="2">
                  <c:v>19.545960041415785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528-45E4-BE93-5CB24DB5417E}"/>
            </c:ext>
          </c:extLst>
        </c:ser>
        <c:dLbls>
          <c:showPercent val="1"/>
        </c:dLbls>
      </c:pie3DChart>
      <c:spPr>
        <a:noFill/>
        <a:ln>
          <a:noFill/>
        </a:ln>
        <a:effectLst/>
      </c:spPr>
    </c:plotArea>
    <c:plotVisOnly val="1"/>
    <c:dispBlanksAs val="zero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l-G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[OUTPUT.xls]Sheet!$B$160</c:f>
              <c:strCache>
                <c:ptCount val="1"/>
                <c:pt idx="0">
                  <c:v>Επανεκλογή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[OUTPUT.xls]Sheet!$A$173:$A$177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[OUTPUT.xls]Sheet!$B$173:$B$177</c:f>
              <c:numCache>
                <c:formatCode>#,##0.0%</c:formatCode>
                <c:ptCount val="5"/>
                <c:pt idx="0">
                  <c:v>0.41706161137440789</c:v>
                </c:pt>
                <c:pt idx="1">
                  <c:v>0.12396694214876038</c:v>
                </c:pt>
                <c:pt idx="2">
                  <c:v>0.22916666666666669</c:v>
                </c:pt>
                <c:pt idx="3">
                  <c:v>0.21739130434782619</c:v>
                </c:pt>
                <c:pt idx="4">
                  <c:v>0.26923076923076933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CB7-4B72-AA30-D6EFFA839DA3}"/>
            </c:ext>
          </c:extLst>
        </c:ser>
        <c:ser>
          <c:idx val="1"/>
          <c:order val="1"/>
          <c:tx>
            <c:strRef>
              <c:f>[OUTPUT.xls]Sheet!$C$160</c:f>
              <c:strCache>
                <c:ptCount val="1"/>
                <c:pt idx="0">
                  <c:v>Εκλογή νέου προσώπου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[OUTPUT.xls]Sheet!$A$173:$A$177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[OUTPUT.xls]Sheet!$C$173:$C$177</c:f>
              <c:numCache>
                <c:formatCode>#,##0.0%</c:formatCode>
                <c:ptCount val="5"/>
                <c:pt idx="0">
                  <c:v>0.42654028436018965</c:v>
                </c:pt>
                <c:pt idx="1">
                  <c:v>0.73553719008264429</c:v>
                </c:pt>
                <c:pt idx="2">
                  <c:v>0.58333333333333337</c:v>
                </c:pt>
                <c:pt idx="3">
                  <c:v>0.65217391304347883</c:v>
                </c:pt>
                <c:pt idx="4">
                  <c:v>0.55769230769230771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ACB7-4B72-AA30-D6EFFA839DA3}"/>
            </c:ext>
          </c:extLst>
        </c:ser>
        <c:ser>
          <c:idx val="2"/>
          <c:order val="2"/>
          <c:tx>
            <c:strRef>
              <c:f>[OUTPUT.xls]Sheet!$D$160</c:f>
              <c:strCache>
                <c:ptCount val="1"/>
                <c:pt idx="0">
                  <c:v>ΔΓ/ΔΑ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[OUTPUT.xls]Sheet!$A$173:$A$177</c:f>
              <c:strCache>
                <c:ptCount val="5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</c:strCache>
            </c:strRef>
          </c:cat>
          <c:val>
            <c:numRef>
              <c:f>[OUTPUT.xls]Sheet!$D$173:$D$177</c:f>
              <c:numCache>
                <c:formatCode>#,##0.0%</c:formatCode>
                <c:ptCount val="5"/>
                <c:pt idx="0">
                  <c:v>0.15639810426540293</c:v>
                </c:pt>
                <c:pt idx="1">
                  <c:v>0.1404958677685951</c:v>
                </c:pt>
                <c:pt idx="2">
                  <c:v>0.18750000000000006</c:v>
                </c:pt>
                <c:pt idx="3">
                  <c:v>0.1304347826086957</c:v>
                </c:pt>
                <c:pt idx="4">
                  <c:v>0.17307692307692313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ACB7-4B72-AA30-D6EFFA839DA3}"/>
            </c:ext>
          </c:extLst>
        </c:ser>
        <c:dLbls>
          <c:showVal val="1"/>
        </c:dLbls>
        <c:gapWidth val="95"/>
        <c:gapDepth val="95"/>
        <c:shape val="box"/>
        <c:axId val="126461440"/>
        <c:axId val="126462976"/>
        <c:axId val="0"/>
      </c:bar3DChart>
      <c:catAx>
        <c:axId val="126461440"/>
        <c:scaling>
          <c:orientation val="maxMin"/>
        </c:scaling>
        <c:axPos val="l"/>
        <c:numFmt formatCode="General" sourceLinked="0"/>
        <c:majorTickMark val="none"/>
        <c:tickLblPos val="nextTo"/>
        <c:crossAx val="126462976"/>
        <c:crosses val="autoZero"/>
        <c:auto val="1"/>
        <c:lblAlgn val="ctr"/>
        <c:lblOffset val="100"/>
      </c:catAx>
      <c:valAx>
        <c:axId val="126462976"/>
        <c:scaling>
          <c:orientation val="minMax"/>
        </c:scaling>
        <c:delete val="1"/>
        <c:axPos val="t"/>
        <c:numFmt formatCode="0%" sourceLinked="1"/>
        <c:tickLblPos val="nextTo"/>
        <c:crossAx val="126461440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bar"/>
        <c:grouping val="percentStacked"/>
        <c:ser>
          <c:idx val="0"/>
          <c:order val="0"/>
          <c:tx>
            <c:strRef>
              <c:f>Sheet1!$B$79</c:f>
              <c:strCache>
                <c:ptCount val="1"/>
                <c:pt idx="0">
                  <c:v>ΘΕΤΙΚΗ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Sheet1!$B$80:$B$88</c:f>
              <c:numCache>
                <c:formatCode>0.0</c:formatCode>
                <c:ptCount val="9"/>
                <c:pt idx="0">
                  <c:v>1.9723638966650032</c:v>
                </c:pt>
                <c:pt idx="1">
                  <c:v>2.2650867303242932</c:v>
                </c:pt>
                <c:pt idx="2">
                  <c:v>4.0431542483158776</c:v>
                </c:pt>
                <c:pt idx="3">
                  <c:v>3.3797343763980998</c:v>
                </c:pt>
                <c:pt idx="4">
                  <c:v>2.8735411793278844</c:v>
                </c:pt>
                <c:pt idx="5">
                  <c:v>6.0934923495800826</c:v>
                </c:pt>
                <c:pt idx="6">
                  <c:v>5.5527859799823549</c:v>
                </c:pt>
                <c:pt idx="7">
                  <c:v>13.405171862816527</c:v>
                </c:pt>
                <c:pt idx="8">
                  <c:v>18.418529738850314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E979-4EB9-89B0-C7479CA9085D}"/>
            </c:ext>
          </c:extLst>
        </c:ser>
        <c:ser>
          <c:idx val="1"/>
          <c:order val="1"/>
          <c:tx>
            <c:strRef>
              <c:f>Sheet1!$C$79</c:f>
              <c:strCache>
                <c:ptCount val="1"/>
                <c:pt idx="0">
                  <c:v>ΜΑΛΛΟΝ ΘΕΤΙΚΗ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Sheet1!$C$80:$C$88</c:f>
              <c:numCache>
                <c:formatCode>0.0</c:formatCode>
                <c:ptCount val="9"/>
                <c:pt idx="0">
                  <c:v>6.7914253940253806</c:v>
                </c:pt>
                <c:pt idx="1">
                  <c:v>6.7505208932520269</c:v>
                </c:pt>
                <c:pt idx="2">
                  <c:v>6.6226943283353039</c:v>
                </c:pt>
                <c:pt idx="3">
                  <c:v>7.2988968567447605</c:v>
                </c:pt>
                <c:pt idx="4">
                  <c:v>8.1016476844217671</c:v>
                </c:pt>
                <c:pt idx="5">
                  <c:v>9.8285845764466728</c:v>
                </c:pt>
                <c:pt idx="6">
                  <c:v>12.163975917475161</c:v>
                </c:pt>
                <c:pt idx="7">
                  <c:v>19.761986936125062</c:v>
                </c:pt>
                <c:pt idx="8">
                  <c:v>20.182536334701066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E979-4EB9-89B0-C7479CA9085D}"/>
            </c:ext>
          </c:extLst>
        </c:ser>
        <c:ser>
          <c:idx val="2"/>
          <c:order val="2"/>
          <c:tx>
            <c:strRef>
              <c:f>Sheet1!$D$79</c:f>
              <c:strCache>
                <c:ptCount val="1"/>
                <c:pt idx="0">
                  <c:v>ΜΑΛΛΟΝ ΑΡΝΗΤΙΚΗ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Sheet1!$D$80:$D$88</c:f>
              <c:numCache>
                <c:formatCode>0.0</c:formatCode>
                <c:ptCount val="9"/>
                <c:pt idx="0">
                  <c:v>5.0619319707021448</c:v>
                </c:pt>
                <c:pt idx="1">
                  <c:v>4.4483644591018869</c:v>
                </c:pt>
                <c:pt idx="2">
                  <c:v>4.9187662179954161</c:v>
                </c:pt>
                <c:pt idx="3">
                  <c:v>6.0653705052984046</c:v>
                </c:pt>
                <c:pt idx="4">
                  <c:v>5.4760900410323243</c:v>
                </c:pt>
                <c:pt idx="5">
                  <c:v>6.0001789571908786</c:v>
                </c:pt>
                <c:pt idx="6">
                  <c:v>6.6047986092469682</c:v>
                </c:pt>
                <c:pt idx="7">
                  <c:v>12.656108192404547</c:v>
                </c:pt>
                <c:pt idx="8">
                  <c:v>19.770934795669231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979-4EB9-89B0-C7479CA9085D}"/>
            </c:ext>
          </c:extLst>
        </c:ser>
        <c:ser>
          <c:idx val="3"/>
          <c:order val="3"/>
          <c:tx>
            <c:strRef>
              <c:f>Sheet1!$E$79</c:f>
              <c:strCache>
                <c:ptCount val="1"/>
                <c:pt idx="0">
                  <c:v>ΑΡΝΗΤΙΚΗ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Sheet1!$E$80:$E$88</c:f>
              <c:numCache>
                <c:formatCode>0.0</c:formatCode>
                <c:ptCount val="9"/>
                <c:pt idx="0">
                  <c:v>3.0563331671587961</c:v>
                </c:pt>
                <c:pt idx="1">
                  <c:v>3.285142718359725</c:v>
                </c:pt>
                <c:pt idx="2">
                  <c:v>3.3004819061497321</c:v>
                </c:pt>
                <c:pt idx="3">
                  <c:v>4.1287980468100818</c:v>
                </c:pt>
                <c:pt idx="4">
                  <c:v>3.9933018879983604</c:v>
                </c:pt>
                <c:pt idx="5">
                  <c:v>4.7922179187278644</c:v>
                </c:pt>
                <c:pt idx="6">
                  <c:v>3.5152305352098243</c:v>
                </c:pt>
                <c:pt idx="7">
                  <c:v>18.105354654804373</c:v>
                </c:pt>
                <c:pt idx="8">
                  <c:v>33.558308087586781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E979-4EB9-89B0-C7479CA9085D}"/>
            </c:ext>
          </c:extLst>
        </c:ser>
        <c:ser>
          <c:idx val="4"/>
          <c:order val="4"/>
          <c:tx>
            <c:strRef>
              <c:f>Sheet1!$F$79</c:f>
              <c:strCache>
                <c:ptCount val="1"/>
                <c:pt idx="0">
                  <c:v>Δεν τον/την γνωρίζω καθόλου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Sheet1!$F$80:$F$88</c:f>
              <c:numCache>
                <c:formatCode>0.0</c:formatCode>
                <c:ptCount val="9"/>
                <c:pt idx="0">
                  <c:v>66.528613976556628</c:v>
                </c:pt>
                <c:pt idx="1">
                  <c:v>69.532538252099542</c:v>
                </c:pt>
                <c:pt idx="2">
                  <c:v>66.428909255921582</c:v>
                </c:pt>
                <c:pt idx="3">
                  <c:v>62.987818128363465</c:v>
                </c:pt>
                <c:pt idx="4">
                  <c:v>63.752220986565469</c:v>
                </c:pt>
                <c:pt idx="5">
                  <c:v>58.787437205200014</c:v>
                </c:pt>
                <c:pt idx="6">
                  <c:v>54.124324117038036</c:v>
                </c:pt>
                <c:pt idx="7">
                  <c:v>16.193069243650218</c:v>
                </c:pt>
                <c:pt idx="8">
                  <c:v>1.9352941928391549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E979-4EB9-89B0-C7479CA9085D}"/>
            </c:ext>
          </c:extLst>
        </c:ser>
        <c:ser>
          <c:idx val="5"/>
          <c:order val="5"/>
          <c:tx>
            <c:strRef>
              <c:f>Sheet1!$G$79</c:f>
              <c:strCache>
                <c:ptCount val="1"/>
                <c:pt idx="0">
                  <c:v>Τον/την έχω ακουστά αλλά δεν έχω σαφή άποψη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Sheet1!$G$80:$G$88</c:f>
              <c:numCache>
                <c:formatCode>0.0</c:formatCode>
                <c:ptCount val="9"/>
                <c:pt idx="0">
                  <c:v>9.4630006007848468</c:v>
                </c:pt>
                <c:pt idx="1">
                  <c:v>6.0308573327708874</c:v>
                </c:pt>
                <c:pt idx="2">
                  <c:v>7.3986015773798011</c:v>
                </c:pt>
                <c:pt idx="3">
                  <c:v>9.4860093824698577</c:v>
                </c:pt>
                <c:pt idx="4">
                  <c:v>9.2316345182855795</c:v>
                </c:pt>
                <c:pt idx="5">
                  <c:v>8.2831614066035026</c:v>
                </c:pt>
                <c:pt idx="6">
                  <c:v>11.675678439493289</c:v>
                </c:pt>
                <c:pt idx="7">
                  <c:v>13.100944638314735</c:v>
                </c:pt>
                <c:pt idx="8">
                  <c:v>1.9557464432258309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E979-4EB9-89B0-C7479CA9085D}"/>
            </c:ext>
          </c:extLst>
        </c:ser>
        <c:ser>
          <c:idx val="6"/>
          <c:order val="6"/>
          <c:tx>
            <c:strRef>
              <c:f>Sheet1!$H$79</c:f>
              <c:strCache>
                <c:ptCount val="1"/>
                <c:pt idx="0">
                  <c:v>ΔΓ/ΔΑ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Sheet1!$A$80:$A$88</c:f>
              <c:strCache>
                <c:ptCount val="9"/>
                <c:pt idx="0">
                  <c:v>Τομπουλίδης Βασίλης</c:v>
                </c:pt>
                <c:pt idx="1">
                  <c:v>Kέκη Μαρία</c:v>
                </c:pt>
                <c:pt idx="2">
                  <c:v>Τσαβλής Δρόσος</c:v>
                </c:pt>
                <c:pt idx="3">
                  <c:v>Τζακόπουλος Σάκης</c:v>
                </c:pt>
                <c:pt idx="4">
                  <c:v>Σακισλόγλου Άκης</c:v>
                </c:pt>
                <c:pt idx="5">
                  <c:v>Πέγκας Σπύρος</c:v>
                </c:pt>
                <c:pt idx="6">
                  <c:v>Αγγελούδης Στέλιος</c:v>
                </c:pt>
                <c:pt idx="7">
                  <c:v>Ορφανός Γιώργος</c:v>
                </c:pt>
                <c:pt idx="8">
                  <c:v>Ζέρβας Κώστας</c:v>
                </c:pt>
              </c:strCache>
            </c:strRef>
          </c:cat>
          <c:val>
            <c:numRef>
              <c:f>Sheet1!$H$80:$H$88</c:f>
              <c:numCache>
                <c:formatCode>0.0</c:formatCode>
                <c:ptCount val="9"/>
                <c:pt idx="0">
                  <c:v>7.126330994107188</c:v>
                </c:pt>
                <c:pt idx="1">
                  <c:v>7.6874896140915885</c:v>
                </c:pt>
                <c:pt idx="2">
                  <c:v>7.287392465902256</c:v>
                </c:pt>
                <c:pt idx="3">
                  <c:v>6.6533727039153199</c:v>
                </c:pt>
                <c:pt idx="4">
                  <c:v>6.5715637023686222</c:v>
                </c:pt>
                <c:pt idx="5">
                  <c:v>6.2149275862509663</c:v>
                </c:pt>
                <c:pt idx="6">
                  <c:v>6.3632064015543701</c:v>
                </c:pt>
                <c:pt idx="7">
                  <c:v>6.7773644718845478</c:v>
                </c:pt>
                <c:pt idx="8">
                  <c:v>4.1786504071276092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E979-4EB9-89B0-C7479CA9085D}"/>
            </c:ext>
          </c:extLst>
        </c:ser>
        <c:dLbls>
          <c:showVal val="1"/>
        </c:dLbls>
        <c:gapWidth val="95"/>
        <c:gapDepth val="95"/>
        <c:shape val="box"/>
        <c:axId val="126541184"/>
        <c:axId val="126362752"/>
        <c:axId val="0"/>
      </c:bar3DChart>
      <c:catAx>
        <c:axId val="126541184"/>
        <c:scaling>
          <c:orientation val="minMax"/>
        </c:scaling>
        <c:axPos val="l"/>
        <c:numFmt formatCode="General" sourceLinked="0"/>
        <c:majorTickMark val="none"/>
        <c:tickLblPos val="nextTo"/>
        <c:crossAx val="126362752"/>
        <c:crosses val="autoZero"/>
        <c:auto val="1"/>
        <c:lblAlgn val="ctr"/>
        <c:lblOffset val="100"/>
      </c:catAx>
      <c:valAx>
        <c:axId val="126362752"/>
        <c:scaling>
          <c:orientation val="minMax"/>
        </c:scaling>
        <c:delete val="1"/>
        <c:axPos val="b"/>
        <c:numFmt formatCode="0%" sourceLinked="1"/>
        <c:tickLblPos val="nextTo"/>
        <c:crossAx val="126541184"/>
        <c:crosses val="autoZero"/>
        <c:crossBetween val="between"/>
      </c:valAx>
    </c:plotArea>
    <c:legend>
      <c:legendPos val="t"/>
      <c:layout/>
    </c:legend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view3D>
      <c:rAngAx val="1"/>
    </c:view3D>
    <c:plotArea>
      <c:layout/>
      <c:bar3DChart>
        <c:barDir val="bar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Sheet1!$A$97:$A$106</c:f>
              <c:strCache>
                <c:ptCount val="10"/>
                <c:pt idx="0">
                  <c:v>(ΔΓ/ΔΑ)</c:v>
                </c:pt>
                <c:pt idx="1">
                  <c:v>Να είναι γνωστό πολιτικό πρόσωπο</c:v>
                </c:pt>
                <c:pt idx="2">
                  <c:v>Η στήριξη από κόμμα</c:v>
                </c:pt>
                <c:pt idx="3">
                  <c:v>Να είναι ηλικιακά νέος</c:v>
                </c:pt>
                <c:pt idx="4">
                  <c:v>Να έχει διακριθεί στον τομέα εργασίας του</c:v>
                </c:pt>
                <c:pt idx="5">
                  <c:v>Η αυτοδιοικητική εμπειρία</c:v>
                </c:pt>
                <c:pt idx="6">
                  <c:v>Να είναι κοντά στους δημότες/ Να ακούει</c:v>
                </c:pt>
                <c:pt idx="7">
                  <c:v>Η γνώση των προβλημάτων του Δήμου</c:v>
                </c:pt>
                <c:pt idx="8">
                  <c:v>Να είναι αποτελεσματικός</c:v>
                </c:pt>
                <c:pt idx="9">
                  <c:v>Να έχει σχέδιο, πρόγραμμα για μια καλύτερη προοπτική της πόλης</c:v>
                </c:pt>
              </c:strCache>
            </c:strRef>
          </c:cat>
          <c:val>
            <c:numRef>
              <c:f>Sheet1!$C$97:$C$106</c:f>
              <c:numCache>
                <c:formatCode>0.0</c:formatCode>
                <c:ptCount val="10"/>
                <c:pt idx="0">
                  <c:v>2.7367667548669852</c:v>
                </c:pt>
                <c:pt idx="1">
                  <c:v>1.1248737712671399</c:v>
                </c:pt>
                <c:pt idx="2">
                  <c:v>3.7977272436757681</c:v>
                </c:pt>
                <c:pt idx="3">
                  <c:v>5.9682223159616843</c:v>
                </c:pt>
                <c:pt idx="4">
                  <c:v>8.1796218890209502</c:v>
                </c:pt>
                <c:pt idx="5">
                  <c:v>8.3867009241860444</c:v>
                </c:pt>
                <c:pt idx="6">
                  <c:v>29.106108831537327</c:v>
                </c:pt>
                <c:pt idx="7">
                  <c:v>33.372959568457496</c:v>
                </c:pt>
                <c:pt idx="8">
                  <c:v>39.352686275261668</c:v>
                </c:pt>
                <c:pt idx="9">
                  <c:v>43.158083112832507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4FE-407F-BBD9-5DD4C7C50D8A}"/>
            </c:ext>
          </c:extLst>
        </c:ser>
        <c:shape val="box"/>
        <c:axId val="126388096"/>
        <c:axId val="126389632"/>
        <c:axId val="0"/>
      </c:bar3DChart>
      <c:catAx>
        <c:axId val="126388096"/>
        <c:scaling>
          <c:orientation val="minMax"/>
        </c:scaling>
        <c:axPos val="l"/>
        <c:numFmt formatCode="General" sourceLinked="0"/>
        <c:tickLblPos val="nextTo"/>
        <c:crossAx val="126389632"/>
        <c:crosses val="autoZero"/>
        <c:auto val="1"/>
        <c:lblAlgn val="ctr"/>
        <c:lblOffset val="100"/>
      </c:catAx>
      <c:valAx>
        <c:axId val="126389632"/>
        <c:scaling>
          <c:orientation val="minMax"/>
        </c:scaling>
        <c:axPos val="b"/>
        <c:numFmt formatCode="0.0" sourceLinked="1"/>
        <c:tickLblPos val="nextTo"/>
        <c:crossAx val="126388096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Sheet1!$B$111:$B$121</c:f>
              <c:strCache>
                <c:ptCount val="11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Kέκη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Σάκης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Κανένας</c:v>
                </c:pt>
                <c:pt idx="10">
                  <c:v>ΔΓ/ΔΑ</c:v>
                </c:pt>
              </c:strCache>
            </c:strRef>
          </c:cat>
          <c:val>
            <c:numRef>
              <c:f>Sheet1!$E$111:$E$121</c:f>
              <c:numCache>
                <c:formatCode>0.0</c:formatCode>
                <c:ptCount val="11"/>
                <c:pt idx="0">
                  <c:v>12.1</c:v>
                </c:pt>
                <c:pt idx="1">
                  <c:v>16.474287686466987</c:v>
                </c:pt>
                <c:pt idx="2">
                  <c:v>8.8660505426237659</c:v>
                </c:pt>
                <c:pt idx="3">
                  <c:v>2.5335225166494086</c:v>
                </c:pt>
                <c:pt idx="4">
                  <c:v>4.1722590788817717</c:v>
                </c:pt>
                <c:pt idx="5">
                  <c:v>1.8228068157124402</c:v>
                </c:pt>
                <c:pt idx="6">
                  <c:v>1.9046158172591419</c:v>
                </c:pt>
                <c:pt idx="7">
                  <c:v>1.4802316217356284</c:v>
                </c:pt>
                <c:pt idx="8">
                  <c:v>8.6</c:v>
                </c:pt>
                <c:pt idx="9">
                  <c:v>12.638212473316193</c:v>
                </c:pt>
                <c:pt idx="10">
                  <c:v>29.4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E65-44C4-8BCC-8F2F0C3D9FE6}"/>
            </c:ext>
          </c:extLst>
        </c:ser>
        <c:dLbls>
          <c:showVal val="1"/>
        </c:dLbls>
        <c:shape val="box"/>
        <c:axId val="126562304"/>
        <c:axId val="126563840"/>
        <c:axId val="0"/>
      </c:bar3DChart>
      <c:catAx>
        <c:axId val="126562304"/>
        <c:scaling>
          <c:orientation val="minMax"/>
        </c:scaling>
        <c:axPos val="b"/>
        <c:numFmt formatCode="General" sourceLinked="0"/>
        <c:majorTickMark val="none"/>
        <c:tickLblPos val="nextTo"/>
        <c:crossAx val="126563840"/>
        <c:crosses val="autoZero"/>
        <c:auto val="1"/>
        <c:lblAlgn val="ctr"/>
        <c:lblOffset val="100"/>
      </c:catAx>
      <c:valAx>
        <c:axId val="126563840"/>
        <c:scaling>
          <c:orientation val="minMax"/>
        </c:scaling>
        <c:delete val="1"/>
        <c:axPos val="l"/>
        <c:numFmt formatCode="0.0" sourceLinked="1"/>
        <c:tickLblPos val="nextTo"/>
        <c:crossAx val="126562304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Sheet1!$B$125:$B$135</c:f>
              <c:strCache>
                <c:ptCount val="11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Kέκη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Σάκης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Κανένας</c:v>
                </c:pt>
                <c:pt idx="10">
                  <c:v>ΔΓ/ΔΑ</c:v>
                </c:pt>
              </c:strCache>
            </c:strRef>
          </c:cat>
          <c:val>
            <c:numRef>
              <c:f>Sheet1!$E$125:$E$135</c:f>
              <c:numCache>
                <c:formatCode>0.0</c:formatCode>
                <c:ptCount val="11"/>
                <c:pt idx="0">
                  <c:v>12.6</c:v>
                </c:pt>
                <c:pt idx="1">
                  <c:v>17.045672431644729</c:v>
                </c:pt>
                <c:pt idx="2">
                  <c:v>8.0428474645600758</c:v>
                </c:pt>
                <c:pt idx="3">
                  <c:v>2.0145466630875206</c:v>
                </c:pt>
                <c:pt idx="4">
                  <c:v>4.58513888356278</c:v>
                </c:pt>
                <c:pt idx="5">
                  <c:v>1.8701026447316274</c:v>
                </c:pt>
                <c:pt idx="6">
                  <c:v>1.6170060461965201</c:v>
                </c:pt>
                <c:pt idx="7">
                  <c:v>1.0341169101762728</c:v>
                </c:pt>
                <c:pt idx="8">
                  <c:v>2.0017640065958497</c:v>
                </c:pt>
                <c:pt idx="9">
                  <c:v>14.074983062980145</c:v>
                </c:pt>
                <c:pt idx="10">
                  <c:v>35.1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D60-42F6-AD7C-84C13707B92E}"/>
            </c:ext>
          </c:extLst>
        </c:ser>
        <c:dLbls>
          <c:showVal val="1"/>
        </c:dLbls>
        <c:shape val="box"/>
        <c:axId val="126621952"/>
        <c:axId val="126627840"/>
        <c:axId val="0"/>
      </c:bar3DChart>
      <c:catAx>
        <c:axId val="126621952"/>
        <c:scaling>
          <c:orientation val="minMax"/>
        </c:scaling>
        <c:axPos val="b"/>
        <c:numFmt formatCode="General" sourceLinked="0"/>
        <c:majorTickMark val="none"/>
        <c:tickLblPos val="nextTo"/>
        <c:crossAx val="126627840"/>
        <c:crosses val="autoZero"/>
        <c:auto val="1"/>
        <c:lblAlgn val="ctr"/>
        <c:lblOffset val="100"/>
      </c:catAx>
      <c:valAx>
        <c:axId val="126627840"/>
        <c:scaling>
          <c:orientation val="minMax"/>
        </c:scaling>
        <c:delete val="1"/>
        <c:axPos val="l"/>
        <c:numFmt formatCode="0.0" sourceLinked="1"/>
        <c:tickLblPos val="nextTo"/>
        <c:crossAx val="126621952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Sheet1!$B$139:$B$149</c:f>
              <c:strCache>
                <c:ptCount val="11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Kέκη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Σάκης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Κανένας</c:v>
                </c:pt>
                <c:pt idx="10">
                  <c:v>ΔΓ/ΔΑ</c:v>
                </c:pt>
              </c:strCache>
            </c:strRef>
          </c:cat>
          <c:val>
            <c:numRef>
              <c:f>Sheet1!$E$139:$E$149</c:f>
              <c:numCache>
                <c:formatCode>0.0</c:formatCode>
                <c:ptCount val="11"/>
                <c:pt idx="0">
                  <c:v>14.4</c:v>
                </c:pt>
                <c:pt idx="1">
                  <c:v>19.299254771126527</c:v>
                </c:pt>
                <c:pt idx="2">
                  <c:v>14.092878782068476</c:v>
                </c:pt>
                <c:pt idx="3">
                  <c:v>1.324283212537229</c:v>
                </c:pt>
                <c:pt idx="4">
                  <c:v>4.1607546880392654</c:v>
                </c:pt>
                <c:pt idx="5">
                  <c:v>1.2399176796921927</c:v>
                </c:pt>
                <c:pt idx="6">
                  <c:v>1.426544464470606</c:v>
                </c:pt>
                <c:pt idx="7">
                  <c:v>1.1338216308113143</c:v>
                </c:pt>
                <c:pt idx="8">
                  <c:v>1.6911454538482187</c:v>
                </c:pt>
                <c:pt idx="9">
                  <c:v>11.367616418044003</c:v>
                </c:pt>
                <c:pt idx="10">
                  <c:v>29.9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844-482A-90B6-4CFE623A4C19}"/>
            </c:ext>
          </c:extLst>
        </c:ser>
        <c:dLbls>
          <c:showVal val="1"/>
        </c:dLbls>
        <c:shape val="box"/>
        <c:axId val="126669568"/>
        <c:axId val="126671104"/>
        <c:axId val="0"/>
      </c:bar3DChart>
      <c:catAx>
        <c:axId val="126669568"/>
        <c:scaling>
          <c:orientation val="minMax"/>
        </c:scaling>
        <c:axPos val="b"/>
        <c:numFmt formatCode="General" sourceLinked="0"/>
        <c:majorTickMark val="none"/>
        <c:tickLblPos val="nextTo"/>
        <c:crossAx val="126671104"/>
        <c:crosses val="autoZero"/>
        <c:auto val="1"/>
        <c:lblAlgn val="ctr"/>
        <c:lblOffset val="100"/>
      </c:catAx>
      <c:valAx>
        <c:axId val="126671104"/>
        <c:scaling>
          <c:orientation val="minMax"/>
        </c:scaling>
        <c:delete val="1"/>
        <c:axPos val="l"/>
        <c:numFmt formatCode="0.0" sourceLinked="1"/>
        <c:tickLblPos val="nextTo"/>
        <c:crossAx val="126669568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Sheet1!$B$153:$B$163</c:f>
              <c:strCache>
                <c:ptCount val="11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Kέκη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Σάκης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Κανένας</c:v>
                </c:pt>
                <c:pt idx="10">
                  <c:v>ΔΓ/ΔΑ</c:v>
                </c:pt>
              </c:strCache>
            </c:strRef>
          </c:cat>
          <c:val>
            <c:numRef>
              <c:f>Sheet1!$E$153:$E$163</c:f>
              <c:numCache>
                <c:formatCode>0.0</c:formatCode>
                <c:ptCount val="11"/>
                <c:pt idx="0">
                  <c:v>11.6</c:v>
                </c:pt>
                <c:pt idx="1">
                  <c:v>16.057573084838488</c:v>
                </c:pt>
                <c:pt idx="2">
                  <c:v>8.2000741394076488</c:v>
                </c:pt>
                <c:pt idx="3">
                  <c:v>2.4708874998402148</c:v>
                </c:pt>
                <c:pt idx="4">
                  <c:v>4.3128683002901669</c:v>
                </c:pt>
                <c:pt idx="5">
                  <c:v>1.3741355728547502</c:v>
                </c:pt>
                <c:pt idx="6">
                  <c:v>1.8023545653257655</c:v>
                </c:pt>
                <c:pt idx="7">
                  <c:v>1.5390318415973199</c:v>
                </c:pt>
                <c:pt idx="8">
                  <c:v>2</c:v>
                </c:pt>
                <c:pt idx="9">
                  <c:v>13.158466592527265</c:v>
                </c:pt>
                <c:pt idx="10">
                  <c:v>37.5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6F5-4343-93A2-973522320C18}"/>
            </c:ext>
          </c:extLst>
        </c:ser>
        <c:dLbls>
          <c:showVal val="1"/>
        </c:dLbls>
        <c:shape val="box"/>
        <c:axId val="126733312"/>
        <c:axId val="126735104"/>
        <c:axId val="0"/>
      </c:bar3DChart>
      <c:catAx>
        <c:axId val="126733312"/>
        <c:scaling>
          <c:orientation val="minMax"/>
        </c:scaling>
        <c:axPos val="b"/>
        <c:numFmt formatCode="General" sourceLinked="0"/>
        <c:majorTickMark val="none"/>
        <c:tickLblPos val="nextTo"/>
        <c:crossAx val="126735104"/>
        <c:crosses val="autoZero"/>
        <c:auto val="1"/>
        <c:lblAlgn val="ctr"/>
        <c:lblOffset val="100"/>
      </c:catAx>
      <c:valAx>
        <c:axId val="126735104"/>
        <c:scaling>
          <c:orientation val="minMax"/>
        </c:scaling>
        <c:delete val="1"/>
        <c:axPos val="l"/>
        <c:numFmt formatCode="0.0" sourceLinked="1"/>
        <c:tickLblPos val="nextTo"/>
        <c:crossAx val="126733312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Sheet1!$B$187:$B$200</c:f>
              <c:strCache>
                <c:ptCount val="14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Κέκη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Στάθης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Λευκό/ Άκυρο</c:v>
                </c:pt>
                <c:pt idx="10">
                  <c:v>Αποχή</c:v>
                </c:pt>
                <c:pt idx="11">
                  <c:v>Δεν έχω αποφασίσει</c:v>
                </c:pt>
                <c:pt idx="12">
                  <c:v>ΑΛΛΟΝ</c:v>
                </c:pt>
                <c:pt idx="13">
                  <c:v>ΔΓ/ΔΑ</c:v>
                </c:pt>
              </c:strCache>
            </c:strRef>
          </c:cat>
          <c:val>
            <c:numRef>
              <c:f>Sheet1!$E$187:$E$200</c:f>
              <c:numCache>
                <c:formatCode>0.0</c:formatCode>
                <c:ptCount val="14"/>
                <c:pt idx="0">
                  <c:v>12.4</c:v>
                </c:pt>
                <c:pt idx="1">
                  <c:v>22.3</c:v>
                </c:pt>
                <c:pt idx="2">
                  <c:v>7.5</c:v>
                </c:pt>
                <c:pt idx="3">
                  <c:v>3.9</c:v>
                </c:pt>
                <c:pt idx="4">
                  <c:v>4.8</c:v>
                </c:pt>
                <c:pt idx="5">
                  <c:v>3.1</c:v>
                </c:pt>
                <c:pt idx="6">
                  <c:v>1.9000000000000001</c:v>
                </c:pt>
                <c:pt idx="7">
                  <c:v>2.1</c:v>
                </c:pt>
                <c:pt idx="8">
                  <c:v>3.5</c:v>
                </c:pt>
                <c:pt idx="9">
                  <c:v>1.7</c:v>
                </c:pt>
                <c:pt idx="10">
                  <c:v>2.9</c:v>
                </c:pt>
                <c:pt idx="11">
                  <c:v>27.2</c:v>
                </c:pt>
                <c:pt idx="12">
                  <c:v>0.83598573455535485</c:v>
                </c:pt>
                <c:pt idx="13">
                  <c:v>5.8378392197466447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83F-4792-BEBE-BB2A73B27F99}"/>
            </c:ext>
          </c:extLst>
        </c:ser>
        <c:dLbls>
          <c:showVal val="1"/>
        </c:dLbls>
        <c:shape val="box"/>
        <c:axId val="126773120"/>
        <c:axId val="126774656"/>
        <c:axId val="0"/>
      </c:bar3DChart>
      <c:catAx>
        <c:axId val="126773120"/>
        <c:scaling>
          <c:orientation val="minMax"/>
        </c:scaling>
        <c:axPos val="b"/>
        <c:numFmt formatCode="General" sourceLinked="0"/>
        <c:majorTickMark val="none"/>
        <c:tickLblPos val="nextTo"/>
        <c:crossAx val="126774656"/>
        <c:crosses val="autoZero"/>
        <c:auto val="1"/>
        <c:lblAlgn val="ctr"/>
        <c:lblOffset val="100"/>
      </c:catAx>
      <c:valAx>
        <c:axId val="126774656"/>
        <c:scaling>
          <c:orientation val="minMax"/>
        </c:scaling>
        <c:delete val="1"/>
        <c:axPos val="l"/>
        <c:numFmt formatCode="0.0" sourceLinked="1"/>
        <c:tickLblPos val="nextTo"/>
        <c:crossAx val="126773120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Sheet1!$B$204:$B$215</c:f>
              <c:strCache>
                <c:ptCount val="12"/>
                <c:pt idx="0">
                  <c:v>Αγγελούδης Στέλιος</c:v>
                </c:pt>
                <c:pt idx="1">
                  <c:v>Ζέρβας Κώστας</c:v>
                </c:pt>
                <c:pt idx="2">
                  <c:v>Ορφανός Γιώργος</c:v>
                </c:pt>
                <c:pt idx="3">
                  <c:v>Κέκη Μαρία</c:v>
                </c:pt>
                <c:pt idx="4">
                  <c:v>Πέγκας Σπύρος</c:v>
                </c:pt>
                <c:pt idx="5">
                  <c:v>Σακισλόγλου Άκης</c:v>
                </c:pt>
                <c:pt idx="6">
                  <c:v>Τζακόπουλος Στάθης</c:v>
                </c:pt>
                <c:pt idx="7">
                  <c:v>Τομπουλίδης Βασίλης</c:v>
                </c:pt>
                <c:pt idx="8">
                  <c:v>Τσαβλής Δρόσος</c:v>
                </c:pt>
                <c:pt idx="9">
                  <c:v>Δεν έχω αποφασίσει</c:v>
                </c:pt>
                <c:pt idx="10">
                  <c:v>ΑΛΛΟΝ</c:v>
                </c:pt>
                <c:pt idx="11">
                  <c:v>ΔΓ/ΔΑ</c:v>
                </c:pt>
              </c:strCache>
            </c:strRef>
          </c:cat>
          <c:val>
            <c:numRef>
              <c:f>Sheet1!$E$204:$E$215</c:f>
              <c:numCache>
                <c:formatCode>0.0</c:formatCode>
                <c:ptCount val="12"/>
                <c:pt idx="0">
                  <c:v>12.9979035639413</c:v>
                </c:pt>
                <c:pt idx="1">
                  <c:v>23.375262054507324</c:v>
                </c:pt>
                <c:pt idx="2">
                  <c:v>7.861635220125784</c:v>
                </c:pt>
                <c:pt idx="3">
                  <c:v>4.0880503144654075</c:v>
                </c:pt>
                <c:pt idx="4">
                  <c:v>5.0314465408805029</c:v>
                </c:pt>
                <c:pt idx="5">
                  <c:v>3.249475890985325</c:v>
                </c:pt>
                <c:pt idx="6">
                  <c:v>1.9916142557651986</c:v>
                </c:pt>
                <c:pt idx="7">
                  <c:v>2.2012578616352201</c:v>
                </c:pt>
                <c:pt idx="8">
                  <c:v>3.668763102725368</c:v>
                </c:pt>
                <c:pt idx="9">
                  <c:v>28.511530398322844</c:v>
                </c:pt>
                <c:pt idx="10">
                  <c:v>0.87629531924041404</c:v>
                </c:pt>
                <c:pt idx="11">
                  <c:v>6.1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E7D-4FBE-9615-76620FDDC39C}"/>
            </c:ext>
          </c:extLst>
        </c:ser>
        <c:dLbls>
          <c:showVal val="1"/>
        </c:dLbls>
        <c:shape val="box"/>
        <c:axId val="126849792"/>
        <c:axId val="126851328"/>
        <c:axId val="0"/>
      </c:bar3DChart>
      <c:catAx>
        <c:axId val="126849792"/>
        <c:scaling>
          <c:orientation val="minMax"/>
        </c:scaling>
        <c:axPos val="b"/>
        <c:numFmt formatCode="General" sourceLinked="0"/>
        <c:majorTickMark val="none"/>
        <c:tickLblPos val="nextTo"/>
        <c:crossAx val="126851328"/>
        <c:crosses val="autoZero"/>
        <c:auto val="1"/>
        <c:lblAlgn val="ctr"/>
        <c:lblOffset val="100"/>
      </c:catAx>
      <c:valAx>
        <c:axId val="126851328"/>
        <c:scaling>
          <c:orientation val="minMax"/>
        </c:scaling>
        <c:delete val="1"/>
        <c:axPos val="l"/>
        <c:numFmt formatCode="0.0" sourceLinked="1"/>
        <c:tickLblPos val="nextTo"/>
        <c:crossAx val="126849792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Sheet1!$B$255:$B$267</c:f>
              <c:strCache>
                <c:ptCount val="13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  <c:pt idx="5">
                  <c:v>ΜΕΡΑ 25</c:v>
                </c:pt>
                <c:pt idx="6">
                  <c:v>ΠΛΕΥΣΗ ΕΛΕΥΘΕΡΙΑΣ</c:v>
                </c:pt>
                <c:pt idx="7">
                  <c:v>ΝΙΚΗ</c:v>
                </c:pt>
                <c:pt idx="8">
                  <c:v>ΑΛΛΟ</c:v>
                </c:pt>
                <c:pt idx="9">
                  <c:v>ΛΕΥΚΟ/ΑΚΥΡΟ</c:v>
                </c:pt>
                <c:pt idx="10">
                  <c:v>ΑΠΟΧΗ</c:v>
                </c:pt>
                <c:pt idx="11">
                  <c:v>ΑΝΑΠΟΦΑΣΙΣΤΟΙ</c:v>
                </c:pt>
                <c:pt idx="12">
                  <c:v>ΔΓ/ΔΑ</c:v>
                </c:pt>
              </c:strCache>
            </c:strRef>
          </c:cat>
          <c:val>
            <c:numRef>
              <c:f>Sheet1!$E$255:$E$267</c:f>
              <c:numCache>
                <c:formatCode>0.0</c:formatCode>
                <c:ptCount val="13"/>
                <c:pt idx="0">
                  <c:v>27.218110467717405</c:v>
                </c:pt>
                <c:pt idx="1">
                  <c:v>13.045979215400534</c:v>
                </c:pt>
                <c:pt idx="2">
                  <c:v>5.4428551341539784</c:v>
                </c:pt>
                <c:pt idx="3">
                  <c:v>5.141184440950517</c:v>
                </c:pt>
                <c:pt idx="4">
                  <c:v>3.6814050696015657</c:v>
                </c:pt>
                <c:pt idx="5">
                  <c:v>3.0946811366338141</c:v>
                </c:pt>
                <c:pt idx="6">
                  <c:v>3.9600669811200175</c:v>
                </c:pt>
                <c:pt idx="7">
                  <c:v>4.1339111094067551</c:v>
                </c:pt>
                <c:pt idx="8">
                  <c:v>2.9297848678912461</c:v>
                </c:pt>
                <c:pt idx="9">
                  <c:v>0.51130625966688403</c:v>
                </c:pt>
                <c:pt idx="10">
                  <c:v>3.0282113228771212</c:v>
                </c:pt>
                <c:pt idx="11">
                  <c:v>15.144891411333102</c:v>
                </c:pt>
                <c:pt idx="12">
                  <c:v>12.667612583247054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2D5-4626-BB19-BB33E1FAF1C4}"/>
            </c:ext>
          </c:extLst>
        </c:ser>
        <c:dLbls>
          <c:showVal val="1"/>
        </c:dLbls>
        <c:shape val="box"/>
        <c:axId val="126949632"/>
        <c:axId val="126963712"/>
        <c:axId val="0"/>
      </c:bar3DChart>
      <c:catAx>
        <c:axId val="126949632"/>
        <c:scaling>
          <c:orientation val="minMax"/>
        </c:scaling>
        <c:axPos val="b"/>
        <c:numFmt formatCode="General" sourceLinked="0"/>
        <c:majorTickMark val="none"/>
        <c:tickLblPos val="nextTo"/>
        <c:crossAx val="126963712"/>
        <c:crosses val="autoZero"/>
        <c:auto val="1"/>
        <c:lblAlgn val="ctr"/>
        <c:lblOffset val="100"/>
      </c:catAx>
      <c:valAx>
        <c:axId val="126963712"/>
        <c:scaling>
          <c:orientation val="minMax"/>
        </c:scaling>
        <c:delete val="1"/>
        <c:axPos val="l"/>
        <c:numFmt formatCode="0.0" sourceLinked="1"/>
        <c:tickLblPos val="nextTo"/>
        <c:crossAx val="126949632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Sheet1!$B$271:$B$281</c:f>
              <c:strCache>
                <c:ptCount val="11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  <c:pt idx="5">
                  <c:v>ΜΕΡΑ 25</c:v>
                </c:pt>
                <c:pt idx="6">
                  <c:v>ΠΛΕΥΣΗ ΕΛΕΥΘΕΡΙΑΣ</c:v>
                </c:pt>
                <c:pt idx="7">
                  <c:v>ΝΙΚΗ</c:v>
                </c:pt>
                <c:pt idx="8">
                  <c:v>ΑΛΛΟ</c:v>
                </c:pt>
                <c:pt idx="9">
                  <c:v>ΑΝΑΠΟΦΑΣΙΣΤΟΙ</c:v>
                </c:pt>
                <c:pt idx="10">
                  <c:v>ΔΓ/ΔΑ</c:v>
                </c:pt>
              </c:strCache>
            </c:strRef>
          </c:cat>
          <c:val>
            <c:numRef>
              <c:f>Sheet1!$E$271:$E$281</c:f>
              <c:numCache>
                <c:formatCode>0.0</c:formatCode>
                <c:ptCount val="11"/>
                <c:pt idx="0">
                  <c:v>28.205295821468816</c:v>
                </c:pt>
                <c:pt idx="1">
                  <c:v>13.519149446010916</c:v>
                </c:pt>
                <c:pt idx="2">
                  <c:v>5.640264387724331</c:v>
                </c:pt>
                <c:pt idx="3">
                  <c:v>5.3276522704150437</c:v>
                </c:pt>
                <c:pt idx="4">
                  <c:v>3.8149275332658705</c:v>
                </c:pt>
                <c:pt idx="5">
                  <c:v>3.2069234576516226</c:v>
                </c:pt>
                <c:pt idx="6">
                  <c:v>4.1036963534922464</c:v>
                </c:pt>
                <c:pt idx="7">
                  <c:v>4.2838457092297997</c:v>
                </c:pt>
                <c:pt idx="8">
                  <c:v>3.036046495224086</c:v>
                </c:pt>
                <c:pt idx="9">
                  <c:v>15.694187991018767</c:v>
                </c:pt>
                <c:pt idx="10">
                  <c:v>13.127059671758602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4D8-4307-ABFB-2F29008A9167}"/>
            </c:ext>
          </c:extLst>
        </c:ser>
        <c:dLbls>
          <c:showVal val="1"/>
        </c:dLbls>
        <c:shape val="box"/>
        <c:axId val="126887424"/>
        <c:axId val="126888960"/>
        <c:axId val="0"/>
      </c:bar3DChart>
      <c:catAx>
        <c:axId val="126887424"/>
        <c:scaling>
          <c:orientation val="minMax"/>
        </c:scaling>
        <c:axPos val="b"/>
        <c:numFmt formatCode="General" sourceLinked="0"/>
        <c:majorTickMark val="none"/>
        <c:tickLblPos val="nextTo"/>
        <c:crossAx val="126888960"/>
        <c:crosses val="autoZero"/>
        <c:auto val="1"/>
        <c:lblAlgn val="ctr"/>
        <c:lblOffset val="100"/>
      </c:catAx>
      <c:valAx>
        <c:axId val="126888960"/>
        <c:scaling>
          <c:orientation val="minMax"/>
        </c:scaling>
        <c:delete val="1"/>
        <c:axPos val="l"/>
        <c:numFmt formatCode="0.0" sourceLinked="1"/>
        <c:tickLblPos val="nextTo"/>
        <c:crossAx val="126887424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l-GR"/>
  <c:chart>
    <c:autoTitleDeleted val="1"/>
    <c:view3D>
      <c:rAngAx val="1"/>
    </c:view3D>
    <c:plotArea>
      <c:layout/>
      <c:bar3DChart>
        <c:barDir val="col"/>
        <c:grouping val="clustered"/>
        <c:ser>
          <c:idx val="0"/>
          <c:order val="0"/>
          <c:spPr>
            <a:solidFill>
              <a:schemeClr val="accent2"/>
            </a:solidFill>
          </c:spPr>
          <c:dLbls>
            <c:spPr>
              <a:solidFill>
                <a:schemeClr val="bg1"/>
              </a:solidFill>
              <a:ln>
                <a:noFill/>
              </a:ln>
              <a:effectLst/>
            </c:sp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Sheet1!$B$285:$B$293</c:f>
              <c:strCache>
                <c:ptCount val="9"/>
                <c:pt idx="0">
                  <c:v>Ν.Δ.</c:v>
                </c:pt>
                <c:pt idx="1">
                  <c:v>ΣΥΡΙΖΑ</c:v>
                </c:pt>
                <c:pt idx="2">
                  <c:v>ΠΑΣΟΚ-ΚΙΝΑΛ</c:v>
                </c:pt>
                <c:pt idx="3">
                  <c:v>ΚΚΕ</c:v>
                </c:pt>
                <c:pt idx="4">
                  <c:v>ΕΛΛΗΝΙΚΗ ΛΥΣΗ</c:v>
                </c:pt>
                <c:pt idx="5">
                  <c:v>ΜΕΡΑ 25</c:v>
                </c:pt>
                <c:pt idx="6">
                  <c:v>ΠΛΕΥΣΗ ΕΛΕΥΘΕΡΙΑΣ</c:v>
                </c:pt>
                <c:pt idx="7">
                  <c:v>ΝΙΚΗ</c:v>
                </c:pt>
                <c:pt idx="8">
                  <c:v>ΑΛΛΟ</c:v>
                </c:pt>
              </c:strCache>
            </c:strRef>
          </c:cat>
          <c:val>
            <c:numRef>
              <c:f>Sheet1!$E$285:$E$293</c:f>
              <c:numCache>
                <c:formatCode>0.0</c:formatCode>
                <c:ptCount val="9"/>
                <c:pt idx="0">
                  <c:v>39.676545871308178</c:v>
                </c:pt>
                <c:pt idx="1">
                  <c:v>19.017462413120313</c:v>
                </c:pt>
                <c:pt idx="2">
                  <c:v>7.9341911576588604</c:v>
                </c:pt>
                <c:pt idx="3">
                  <c:v>7.494437960569269</c:v>
                </c:pt>
                <c:pt idx="4">
                  <c:v>5.3664796932967436</c:v>
                </c:pt>
                <c:pt idx="5">
                  <c:v>4.511196992177573</c:v>
                </c:pt>
                <c:pt idx="6">
                  <c:v>5.7726923923032372</c:v>
                </c:pt>
                <c:pt idx="7">
                  <c:v>6.0261094889311346</c:v>
                </c:pt>
                <c:pt idx="8">
                  <c:v>4.2708234225819925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4BC1-4206-8877-044F91DE1B7B}"/>
            </c:ext>
          </c:extLst>
        </c:ser>
        <c:dLbls>
          <c:showVal val="1"/>
        </c:dLbls>
        <c:shape val="box"/>
        <c:axId val="126913920"/>
        <c:axId val="126936192"/>
        <c:axId val="0"/>
      </c:bar3DChart>
      <c:catAx>
        <c:axId val="126913920"/>
        <c:scaling>
          <c:orientation val="minMax"/>
        </c:scaling>
        <c:axPos val="b"/>
        <c:numFmt formatCode="General" sourceLinked="0"/>
        <c:majorTickMark val="none"/>
        <c:tickLblPos val="nextTo"/>
        <c:crossAx val="126936192"/>
        <c:crosses val="autoZero"/>
        <c:auto val="1"/>
        <c:lblAlgn val="ctr"/>
        <c:lblOffset val="100"/>
      </c:catAx>
      <c:valAx>
        <c:axId val="126936192"/>
        <c:scaling>
          <c:orientation val="minMax"/>
        </c:scaling>
        <c:delete val="1"/>
        <c:axPos val="l"/>
        <c:numFmt formatCode="0.0" sourceLinked="1"/>
        <c:tickLblPos val="nextTo"/>
        <c:crossAx val="126913920"/>
        <c:crosses val="autoZero"/>
        <c:crossBetween val="between"/>
      </c:valAx>
    </c:plotArea>
    <c:plotVisOnly val="1"/>
    <c:dispBlanksAs val="gap"/>
  </c:chart>
  <c:txPr>
    <a:bodyPr/>
    <a:lstStyle/>
    <a:p>
      <a:pPr>
        <a:defRPr b="1">
          <a:solidFill>
            <a:schemeClr val="tx2">
              <a:lumMod val="50000"/>
            </a:schemeClr>
          </a:solidFill>
        </a:defRPr>
      </a:pPr>
      <a:endParaRPr lang="el-GR"/>
    </a:p>
  </c:txPr>
  <c:externalData r:id="rId1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450623-DBE4-471C-B59A-721A87247058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62FD9B-6FF8-497C-8F36-FA5359E0BCC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91815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6" y="2522491"/>
            <a:ext cx="9202738" cy="17405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016" y="4601369"/>
            <a:ext cx="7578725" cy="20751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1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2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4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5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7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440964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2951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238" y="5217901"/>
            <a:ext cx="9202738" cy="161273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238" y="3441638"/>
            <a:ext cx="9202738" cy="1776263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09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17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270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360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450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5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63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27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69278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961" y="2244298"/>
            <a:ext cx="5678404" cy="634380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9809" y="2244298"/>
            <a:ext cx="5678405" cy="634380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94520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41" y="325179"/>
            <a:ext cx="9744075" cy="135334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7" y="1817617"/>
            <a:ext cx="4783695" cy="75749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0900" indent="0">
              <a:buNone/>
              <a:defRPr sz="2400" b="1"/>
            </a:lvl2pPr>
            <a:lvl3pPr marL="1081799" indent="0">
              <a:buNone/>
              <a:defRPr sz="2100" b="1"/>
            </a:lvl3pPr>
            <a:lvl4pPr marL="1622702" indent="0">
              <a:buNone/>
              <a:defRPr sz="1900" b="1"/>
            </a:lvl4pPr>
            <a:lvl5pPr marL="2163601" indent="0">
              <a:buNone/>
              <a:defRPr sz="1900" b="1"/>
            </a:lvl5pPr>
            <a:lvl6pPr marL="2704502" indent="0">
              <a:buNone/>
              <a:defRPr sz="1900" b="1"/>
            </a:lvl6pPr>
            <a:lvl7pPr marL="3245404" indent="0">
              <a:buNone/>
              <a:defRPr sz="1900" b="1"/>
            </a:lvl7pPr>
            <a:lvl8pPr marL="3786305" indent="0">
              <a:buNone/>
              <a:defRPr sz="1900" b="1"/>
            </a:lvl8pPr>
            <a:lvl9pPr marL="43272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37" y="2575115"/>
            <a:ext cx="4783695" cy="4678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99839" y="1817617"/>
            <a:ext cx="4785574" cy="75749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0900" indent="0">
              <a:buNone/>
              <a:defRPr sz="2400" b="1"/>
            </a:lvl2pPr>
            <a:lvl3pPr marL="1081799" indent="0">
              <a:buNone/>
              <a:defRPr sz="2100" b="1"/>
            </a:lvl3pPr>
            <a:lvl4pPr marL="1622702" indent="0">
              <a:buNone/>
              <a:defRPr sz="1900" b="1"/>
            </a:lvl4pPr>
            <a:lvl5pPr marL="2163601" indent="0">
              <a:buNone/>
              <a:defRPr sz="1900" b="1"/>
            </a:lvl5pPr>
            <a:lvl6pPr marL="2704502" indent="0">
              <a:buNone/>
              <a:defRPr sz="1900" b="1"/>
            </a:lvl6pPr>
            <a:lvl7pPr marL="3245404" indent="0">
              <a:buNone/>
              <a:defRPr sz="1900" b="1"/>
            </a:lvl7pPr>
            <a:lvl8pPr marL="3786305" indent="0">
              <a:buNone/>
              <a:defRPr sz="1900" b="1"/>
            </a:lvl8pPr>
            <a:lvl9pPr marL="43272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839" y="2575115"/>
            <a:ext cx="4785574" cy="4678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8450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839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2333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23299"/>
            <a:ext cx="3561926" cy="137590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959" y="323308"/>
            <a:ext cx="6052454" cy="6930249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338" y="1699207"/>
            <a:ext cx="3561926" cy="5554349"/>
          </a:xfrm>
        </p:spPr>
        <p:txBody>
          <a:bodyPr/>
          <a:lstStyle>
            <a:lvl1pPr marL="0" indent="0">
              <a:buNone/>
              <a:defRPr sz="1700"/>
            </a:lvl1pPr>
            <a:lvl2pPr marL="540900" indent="0">
              <a:buNone/>
              <a:defRPr sz="1400"/>
            </a:lvl2pPr>
            <a:lvl3pPr marL="1081799" indent="0">
              <a:buNone/>
              <a:defRPr sz="1200"/>
            </a:lvl3pPr>
            <a:lvl4pPr marL="1622702" indent="0">
              <a:buNone/>
              <a:defRPr sz="1100"/>
            </a:lvl4pPr>
            <a:lvl5pPr marL="2163601" indent="0">
              <a:buNone/>
              <a:defRPr sz="1100"/>
            </a:lvl5pPr>
            <a:lvl6pPr marL="2704502" indent="0">
              <a:buNone/>
              <a:defRPr sz="1100"/>
            </a:lvl6pPr>
            <a:lvl7pPr marL="3245404" indent="0">
              <a:buNone/>
              <a:defRPr sz="1100"/>
            </a:lvl7pPr>
            <a:lvl8pPr marL="3786305" indent="0">
              <a:buNone/>
              <a:defRPr sz="1100"/>
            </a:lvl8pPr>
            <a:lvl9pPr marL="432720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76462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119" y="5684044"/>
            <a:ext cx="6496050" cy="67103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2119" y="725543"/>
            <a:ext cx="6496050" cy="4872038"/>
          </a:xfrm>
        </p:spPr>
        <p:txBody>
          <a:bodyPr/>
          <a:lstStyle>
            <a:lvl1pPr marL="0" indent="0">
              <a:buNone/>
              <a:defRPr sz="3800"/>
            </a:lvl1pPr>
            <a:lvl2pPr marL="540900" indent="0">
              <a:buNone/>
              <a:defRPr sz="3300"/>
            </a:lvl2pPr>
            <a:lvl3pPr marL="1081799" indent="0">
              <a:buNone/>
              <a:defRPr sz="2800"/>
            </a:lvl3pPr>
            <a:lvl4pPr marL="1622702" indent="0">
              <a:buNone/>
              <a:defRPr sz="2400"/>
            </a:lvl4pPr>
            <a:lvl5pPr marL="2163601" indent="0">
              <a:buNone/>
              <a:defRPr sz="2400"/>
            </a:lvl5pPr>
            <a:lvl6pPr marL="2704502" indent="0">
              <a:buNone/>
              <a:defRPr sz="2400"/>
            </a:lvl6pPr>
            <a:lvl7pPr marL="3245404" indent="0">
              <a:buNone/>
              <a:defRPr sz="2400"/>
            </a:lvl7pPr>
            <a:lvl8pPr marL="3786305" indent="0">
              <a:buNone/>
              <a:defRPr sz="2400"/>
            </a:lvl8pPr>
            <a:lvl9pPr marL="4327204" indent="0">
              <a:buNone/>
              <a:defRPr sz="24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119" y="6355080"/>
            <a:ext cx="6496050" cy="952979"/>
          </a:xfrm>
        </p:spPr>
        <p:txBody>
          <a:bodyPr/>
          <a:lstStyle>
            <a:lvl1pPr marL="0" indent="0">
              <a:buNone/>
              <a:defRPr sz="1700"/>
            </a:lvl1pPr>
            <a:lvl2pPr marL="540900" indent="0">
              <a:buNone/>
              <a:defRPr sz="1400"/>
            </a:lvl2pPr>
            <a:lvl3pPr marL="1081799" indent="0">
              <a:buNone/>
              <a:defRPr sz="1200"/>
            </a:lvl3pPr>
            <a:lvl4pPr marL="1622702" indent="0">
              <a:buNone/>
              <a:defRPr sz="1100"/>
            </a:lvl4pPr>
            <a:lvl5pPr marL="2163601" indent="0">
              <a:buNone/>
              <a:defRPr sz="1100"/>
            </a:lvl5pPr>
            <a:lvl6pPr marL="2704502" indent="0">
              <a:buNone/>
              <a:defRPr sz="1100"/>
            </a:lvl6pPr>
            <a:lvl7pPr marL="3245404" indent="0">
              <a:buNone/>
              <a:defRPr sz="1100"/>
            </a:lvl7pPr>
            <a:lvl8pPr marL="3786305" indent="0">
              <a:buNone/>
              <a:defRPr sz="1100"/>
            </a:lvl8pPr>
            <a:lvl9pPr marL="432720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40124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27614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41" y="385329"/>
            <a:ext cx="2883374" cy="82027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959" y="385329"/>
            <a:ext cx="8473436" cy="82027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463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6" y="2522491"/>
            <a:ext cx="9202738" cy="17405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016" y="4601369"/>
            <a:ext cx="7578725" cy="20751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40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817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227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636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0450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454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8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27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83935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001383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238" y="5217901"/>
            <a:ext cx="9202738" cy="1612735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238" y="3441638"/>
            <a:ext cx="9202738" cy="1776263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09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8179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2270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6360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0450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454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7863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2720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025579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40961" y="2244298"/>
            <a:ext cx="5678404" cy="634380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99809" y="2244298"/>
            <a:ext cx="5678405" cy="6343800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76586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41" y="325179"/>
            <a:ext cx="9744075" cy="1353344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7" y="1817617"/>
            <a:ext cx="4783695" cy="75749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0900" indent="0">
              <a:buNone/>
              <a:defRPr sz="2400" b="1"/>
            </a:lvl2pPr>
            <a:lvl3pPr marL="1081799" indent="0">
              <a:buNone/>
              <a:defRPr sz="2100" b="1"/>
            </a:lvl3pPr>
            <a:lvl4pPr marL="1622702" indent="0">
              <a:buNone/>
              <a:defRPr sz="1900" b="1"/>
            </a:lvl4pPr>
            <a:lvl5pPr marL="2163601" indent="0">
              <a:buNone/>
              <a:defRPr sz="1900" b="1"/>
            </a:lvl5pPr>
            <a:lvl6pPr marL="2704502" indent="0">
              <a:buNone/>
              <a:defRPr sz="1900" b="1"/>
            </a:lvl6pPr>
            <a:lvl7pPr marL="3245404" indent="0">
              <a:buNone/>
              <a:defRPr sz="1900" b="1"/>
            </a:lvl7pPr>
            <a:lvl8pPr marL="3786305" indent="0">
              <a:buNone/>
              <a:defRPr sz="1900" b="1"/>
            </a:lvl8pPr>
            <a:lvl9pPr marL="43272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37" y="2575115"/>
            <a:ext cx="4783695" cy="4678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99839" y="1817617"/>
            <a:ext cx="4785574" cy="757496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40900" indent="0">
              <a:buNone/>
              <a:defRPr sz="2400" b="1"/>
            </a:lvl2pPr>
            <a:lvl3pPr marL="1081799" indent="0">
              <a:buNone/>
              <a:defRPr sz="2100" b="1"/>
            </a:lvl3pPr>
            <a:lvl4pPr marL="1622702" indent="0">
              <a:buNone/>
              <a:defRPr sz="1900" b="1"/>
            </a:lvl4pPr>
            <a:lvl5pPr marL="2163601" indent="0">
              <a:buNone/>
              <a:defRPr sz="1900" b="1"/>
            </a:lvl5pPr>
            <a:lvl6pPr marL="2704502" indent="0">
              <a:buNone/>
              <a:defRPr sz="1900" b="1"/>
            </a:lvl6pPr>
            <a:lvl7pPr marL="3245404" indent="0">
              <a:buNone/>
              <a:defRPr sz="1900" b="1"/>
            </a:lvl7pPr>
            <a:lvl8pPr marL="3786305" indent="0">
              <a:buNone/>
              <a:defRPr sz="1900" b="1"/>
            </a:lvl8pPr>
            <a:lvl9pPr marL="4327204" indent="0">
              <a:buNone/>
              <a:defRPr sz="19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839" y="2575115"/>
            <a:ext cx="4785574" cy="467843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9375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4352760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0214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23299"/>
            <a:ext cx="3561926" cy="1375900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959" y="323308"/>
            <a:ext cx="6052454" cy="6930249"/>
          </a:xfrm>
        </p:spPr>
        <p:txBody>
          <a:bodyPr/>
          <a:lstStyle>
            <a:lvl1pPr>
              <a:defRPr sz="3800"/>
            </a:lvl1pPr>
            <a:lvl2pPr>
              <a:defRPr sz="330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338" y="1699207"/>
            <a:ext cx="3561926" cy="5554349"/>
          </a:xfrm>
        </p:spPr>
        <p:txBody>
          <a:bodyPr/>
          <a:lstStyle>
            <a:lvl1pPr marL="0" indent="0">
              <a:buNone/>
              <a:defRPr sz="1700"/>
            </a:lvl1pPr>
            <a:lvl2pPr marL="540900" indent="0">
              <a:buNone/>
              <a:defRPr sz="1400"/>
            </a:lvl2pPr>
            <a:lvl3pPr marL="1081799" indent="0">
              <a:buNone/>
              <a:defRPr sz="1200"/>
            </a:lvl3pPr>
            <a:lvl4pPr marL="1622702" indent="0">
              <a:buNone/>
              <a:defRPr sz="1100"/>
            </a:lvl4pPr>
            <a:lvl5pPr marL="2163601" indent="0">
              <a:buNone/>
              <a:defRPr sz="1100"/>
            </a:lvl5pPr>
            <a:lvl6pPr marL="2704502" indent="0">
              <a:buNone/>
              <a:defRPr sz="1100"/>
            </a:lvl6pPr>
            <a:lvl7pPr marL="3245404" indent="0">
              <a:buNone/>
              <a:defRPr sz="1100"/>
            </a:lvl7pPr>
            <a:lvl8pPr marL="3786305" indent="0">
              <a:buNone/>
              <a:defRPr sz="1100"/>
            </a:lvl8pPr>
            <a:lvl9pPr marL="432720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84877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119" y="5684044"/>
            <a:ext cx="6496050" cy="671034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2119" y="725543"/>
            <a:ext cx="6496050" cy="4872038"/>
          </a:xfrm>
        </p:spPr>
        <p:txBody>
          <a:bodyPr/>
          <a:lstStyle>
            <a:lvl1pPr marL="0" indent="0">
              <a:buNone/>
              <a:defRPr sz="3800"/>
            </a:lvl1pPr>
            <a:lvl2pPr marL="540900" indent="0">
              <a:buNone/>
              <a:defRPr sz="3300"/>
            </a:lvl2pPr>
            <a:lvl3pPr marL="1081799" indent="0">
              <a:buNone/>
              <a:defRPr sz="2800"/>
            </a:lvl3pPr>
            <a:lvl4pPr marL="1622702" indent="0">
              <a:buNone/>
              <a:defRPr sz="2400"/>
            </a:lvl4pPr>
            <a:lvl5pPr marL="2163601" indent="0">
              <a:buNone/>
              <a:defRPr sz="2400"/>
            </a:lvl5pPr>
            <a:lvl6pPr marL="2704502" indent="0">
              <a:buNone/>
              <a:defRPr sz="2400"/>
            </a:lvl6pPr>
            <a:lvl7pPr marL="3245404" indent="0">
              <a:buNone/>
              <a:defRPr sz="2400"/>
            </a:lvl7pPr>
            <a:lvl8pPr marL="3786305" indent="0">
              <a:buNone/>
              <a:defRPr sz="2400"/>
            </a:lvl8pPr>
            <a:lvl9pPr marL="4327204" indent="0">
              <a:buNone/>
              <a:defRPr sz="24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119" y="6355080"/>
            <a:ext cx="6496050" cy="952979"/>
          </a:xfrm>
        </p:spPr>
        <p:txBody>
          <a:bodyPr/>
          <a:lstStyle>
            <a:lvl1pPr marL="0" indent="0">
              <a:buNone/>
              <a:defRPr sz="1700"/>
            </a:lvl1pPr>
            <a:lvl2pPr marL="540900" indent="0">
              <a:buNone/>
              <a:defRPr sz="1400"/>
            </a:lvl2pPr>
            <a:lvl3pPr marL="1081799" indent="0">
              <a:buNone/>
              <a:defRPr sz="1200"/>
            </a:lvl3pPr>
            <a:lvl4pPr marL="1622702" indent="0">
              <a:buNone/>
              <a:defRPr sz="1100"/>
            </a:lvl4pPr>
            <a:lvl5pPr marL="2163601" indent="0">
              <a:buNone/>
              <a:defRPr sz="1100"/>
            </a:lvl5pPr>
            <a:lvl6pPr marL="2704502" indent="0">
              <a:buNone/>
              <a:defRPr sz="1100"/>
            </a:lvl6pPr>
            <a:lvl7pPr marL="3245404" indent="0">
              <a:buNone/>
              <a:defRPr sz="1100"/>
            </a:lvl7pPr>
            <a:lvl8pPr marL="3786305" indent="0">
              <a:buNone/>
              <a:defRPr sz="1100"/>
            </a:lvl8pPr>
            <a:lvl9pPr marL="4327204" indent="0">
              <a:buNone/>
              <a:defRPr sz="11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316459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482856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41" y="385329"/>
            <a:ext cx="2883374" cy="820276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40959" y="385329"/>
            <a:ext cx="8473436" cy="820276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178364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2007" y="2522484"/>
            <a:ext cx="9202738" cy="174055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4013" y="4601369"/>
            <a:ext cx="7578725" cy="2075127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05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811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2179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6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029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4359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84197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2479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0015349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81464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5238" y="5217894"/>
            <a:ext cx="9202738" cy="1612735"/>
          </a:xfrm>
        </p:spPr>
        <p:txBody>
          <a:bodyPr anchor="t"/>
          <a:lstStyle>
            <a:lvl1pPr algn="l">
              <a:defRPr sz="3552" b="1" cap="all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5238" y="3441631"/>
            <a:ext cx="9202738" cy="1776263"/>
          </a:xfrm>
        </p:spPr>
        <p:txBody>
          <a:bodyPr anchor="b"/>
          <a:lstStyle>
            <a:lvl1pPr marL="0" indent="0">
              <a:buNone/>
              <a:defRPr sz="1776">
                <a:solidFill>
                  <a:schemeClr val="tx1">
                    <a:tint val="75000"/>
                  </a:schemeClr>
                </a:solidFill>
              </a:defRPr>
            </a:lvl1pPr>
            <a:lvl2pPr marL="405996" indent="0">
              <a:buNone/>
              <a:defRPr sz="1598">
                <a:solidFill>
                  <a:schemeClr val="tx1">
                    <a:tint val="75000"/>
                  </a:schemeClr>
                </a:solidFill>
              </a:defRPr>
            </a:lvl2pPr>
            <a:lvl3pPr marL="811993" indent="0">
              <a:buNone/>
              <a:defRPr sz="1421">
                <a:solidFill>
                  <a:schemeClr val="tx1">
                    <a:tint val="75000"/>
                  </a:schemeClr>
                </a:solidFill>
              </a:defRPr>
            </a:lvl3pPr>
            <a:lvl4pPr marL="1217988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4pPr>
            <a:lvl5pPr marL="1623985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5pPr>
            <a:lvl6pPr marL="2029981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6pPr>
            <a:lvl7pPr marL="2435978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7pPr>
            <a:lvl8pPr marL="2841974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8pPr>
            <a:lvl9pPr marL="3247969" indent="0">
              <a:buNone/>
              <a:defRPr sz="12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107344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1337" y="1894682"/>
            <a:ext cx="4781815" cy="5358866"/>
          </a:xfrm>
        </p:spPr>
        <p:txBody>
          <a:bodyPr/>
          <a:lstStyle>
            <a:lvl1pPr>
              <a:defRPr sz="2486"/>
            </a:lvl1pPr>
            <a:lvl2pPr>
              <a:defRPr sz="2131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3599" y="1894682"/>
            <a:ext cx="4781815" cy="5358866"/>
          </a:xfrm>
        </p:spPr>
        <p:txBody>
          <a:bodyPr/>
          <a:lstStyle>
            <a:lvl1pPr>
              <a:defRPr sz="2486"/>
            </a:lvl1pPr>
            <a:lvl2pPr>
              <a:defRPr sz="2131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  <a:lvl6pPr>
              <a:defRPr sz="1598"/>
            </a:lvl6pPr>
            <a:lvl7pPr>
              <a:defRPr sz="1598"/>
            </a:lvl7pPr>
            <a:lvl8pPr>
              <a:defRPr sz="1598"/>
            </a:lvl8pPr>
            <a:lvl9pPr>
              <a:defRPr sz="1598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0680039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1817617"/>
            <a:ext cx="4783695" cy="757496"/>
          </a:xfrm>
        </p:spPr>
        <p:txBody>
          <a:bodyPr anchor="b"/>
          <a:lstStyle>
            <a:lvl1pPr marL="0" indent="0">
              <a:buNone/>
              <a:defRPr sz="2131" b="1"/>
            </a:lvl1pPr>
            <a:lvl2pPr marL="405996" indent="0">
              <a:buNone/>
              <a:defRPr sz="1776" b="1"/>
            </a:lvl2pPr>
            <a:lvl3pPr marL="811993" indent="0">
              <a:buNone/>
              <a:defRPr sz="1598" b="1"/>
            </a:lvl3pPr>
            <a:lvl4pPr marL="1217988" indent="0">
              <a:buNone/>
              <a:defRPr sz="1421" b="1"/>
            </a:lvl4pPr>
            <a:lvl5pPr marL="1623985" indent="0">
              <a:buNone/>
              <a:defRPr sz="1421" b="1"/>
            </a:lvl5pPr>
            <a:lvl6pPr marL="2029981" indent="0">
              <a:buNone/>
              <a:defRPr sz="1421" b="1"/>
            </a:lvl6pPr>
            <a:lvl7pPr marL="2435978" indent="0">
              <a:buNone/>
              <a:defRPr sz="1421" b="1"/>
            </a:lvl7pPr>
            <a:lvl8pPr marL="2841974" indent="0">
              <a:buNone/>
              <a:defRPr sz="1421" b="1"/>
            </a:lvl8pPr>
            <a:lvl9pPr marL="3247969" indent="0">
              <a:buNone/>
              <a:defRPr sz="142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338" y="2575114"/>
            <a:ext cx="4783695" cy="4678435"/>
          </a:xfrm>
        </p:spPr>
        <p:txBody>
          <a:bodyPr/>
          <a:lstStyle>
            <a:lvl1pPr>
              <a:defRPr sz="2131"/>
            </a:lvl1pPr>
            <a:lvl2pPr>
              <a:defRPr sz="1776"/>
            </a:lvl2pPr>
            <a:lvl3pPr>
              <a:defRPr sz="1598"/>
            </a:lvl3pPr>
            <a:lvl4pPr>
              <a:defRPr sz="1421"/>
            </a:lvl4pPr>
            <a:lvl5pPr>
              <a:defRPr sz="1421"/>
            </a:lvl5pPr>
            <a:lvl6pPr>
              <a:defRPr sz="1421"/>
            </a:lvl6pPr>
            <a:lvl7pPr>
              <a:defRPr sz="1421"/>
            </a:lvl7pPr>
            <a:lvl8pPr>
              <a:defRPr sz="1421"/>
            </a:lvl8pPr>
            <a:lvl9pPr>
              <a:defRPr sz="142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99839" y="1817617"/>
            <a:ext cx="4785574" cy="757496"/>
          </a:xfrm>
        </p:spPr>
        <p:txBody>
          <a:bodyPr anchor="b"/>
          <a:lstStyle>
            <a:lvl1pPr marL="0" indent="0">
              <a:buNone/>
              <a:defRPr sz="2131" b="1"/>
            </a:lvl1pPr>
            <a:lvl2pPr marL="405996" indent="0">
              <a:buNone/>
              <a:defRPr sz="1776" b="1"/>
            </a:lvl2pPr>
            <a:lvl3pPr marL="811993" indent="0">
              <a:buNone/>
              <a:defRPr sz="1598" b="1"/>
            </a:lvl3pPr>
            <a:lvl4pPr marL="1217988" indent="0">
              <a:buNone/>
              <a:defRPr sz="1421" b="1"/>
            </a:lvl4pPr>
            <a:lvl5pPr marL="1623985" indent="0">
              <a:buNone/>
              <a:defRPr sz="1421" b="1"/>
            </a:lvl5pPr>
            <a:lvl6pPr marL="2029981" indent="0">
              <a:buNone/>
              <a:defRPr sz="1421" b="1"/>
            </a:lvl6pPr>
            <a:lvl7pPr marL="2435978" indent="0">
              <a:buNone/>
              <a:defRPr sz="1421" b="1"/>
            </a:lvl7pPr>
            <a:lvl8pPr marL="2841974" indent="0">
              <a:buNone/>
              <a:defRPr sz="1421" b="1"/>
            </a:lvl8pPr>
            <a:lvl9pPr marL="3247969" indent="0">
              <a:buNone/>
              <a:defRPr sz="142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99839" y="2575114"/>
            <a:ext cx="4785574" cy="4678435"/>
          </a:xfrm>
        </p:spPr>
        <p:txBody>
          <a:bodyPr/>
          <a:lstStyle>
            <a:lvl1pPr>
              <a:defRPr sz="2131"/>
            </a:lvl1pPr>
            <a:lvl2pPr>
              <a:defRPr sz="1776"/>
            </a:lvl2pPr>
            <a:lvl3pPr>
              <a:defRPr sz="1598"/>
            </a:lvl3pPr>
            <a:lvl4pPr>
              <a:defRPr sz="1421"/>
            </a:lvl4pPr>
            <a:lvl5pPr>
              <a:defRPr sz="1421"/>
            </a:lvl5pPr>
            <a:lvl6pPr>
              <a:defRPr sz="1421"/>
            </a:lvl6pPr>
            <a:lvl7pPr>
              <a:defRPr sz="1421"/>
            </a:lvl7pPr>
            <a:lvl8pPr>
              <a:defRPr sz="1421"/>
            </a:lvl8pPr>
            <a:lvl9pPr>
              <a:defRPr sz="142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3554130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751778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1457682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8" y="323299"/>
            <a:ext cx="3561926" cy="1375900"/>
          </a:xfrm>
        </p:spPr>
        <p:txBody>
          <a:bodyPr anchor="b"/>
          <a:lstStyle>
            <a:lvl1pPr algn="l">
              <a:defRPr sz="1776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2960" y="323300"/>
            <a:ext cx="6052454" cy="6930249"/>
          </a:xfrm>
        </p:spPr>
        <p:txBody>
          <a:bodyPr/>
          <a:lstStyle>
            <a:lvl1pPr>
              <a:defRPr sz="2842"/>
            </a:lvl1pPr>
            <a:lvl2pPr>
              <a:defRPr sz="2486"/>
            </a:lvl2pPr>
            <a:lvl3pPr>
              <a:defRPr sz="2131"/>
            </a:lvl3pPr>
            <a:lvl4pPr>
              <a:defRPr sz="1776"/>
            </a:lvl4pPr>
            <a:lvl5pPr>
              <a:defRPr sz="1776"/>
            </a:lvl5pPr>
            <a:lvl6pPr>
              <a:defRPr sz="1776"/>
            </a:lvl6pPr>
            <a:lvl7pPr>
              <a:defRPr sz="1776"/>
            </a:lvl7pPr>
            <a:lvl8pPr>
              <a:defRPr sz="1776"/>
            </a:lvl8pPr>
            <a:lvl9pPr>
              <a:defRPr sz="177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338" y="1699200"/>
            <a:ext cx="3561926" cy="5554349"/>
          </a:xfrm>
        </p:spPr>
        <p:txBody>
          <a:bodyPr/>
          <a:lstStyle>
            <a:lvl1pPr marL="0" indent="0">
              <a:buNone/>
              <a:defRPr sz="1243"/>
            </a:lvl1pPr>
            <a:lvl2pPr marL="405996" indent="0">
              <a:buNone/>
              <a:defRPr sz="1066"/>
            </a:lvl2pPr>
            <a:lvl3pPr marL="811993" indent="0">
              <a:buNone/>
              <a:defRPr sz="888"/>
            </a:lvl3pPr>
            <a:lvl4pPr marL="1217988" indent="0">
              <a:buNone/>
              <a:defRPr sz="799"/>
            </a:lvl4pPr>
            <a:lvl5pPr marL="1623985" indent="0">
              <a:buNone/>
              <a:defRPr sz="799"/>
            </a:lvl5pPr>
            <a:lvl6pPr marL="2029981" indent="0">
              <a:buNone/>
              <a:defRPr sz="799"/>
            </a:lvl6pPr>
            <a:lvl7pPr marL="2435978" indent="0">
              <a:buNone/>
              <a:defRPr sz="799"/>
            </a:lvl7pPr>
            <a:lvl8pPr marL="2841974" indent="0">
              <a:buNone/>
              <a:defRPr sz="799"/>
            </a:lvl8pPr>
            <a:lvl9pPr marL="3247969" indent="0">
              <a:buNone/>
              <a:defRPr sz="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67575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2119" y="5684044"/>
            <a:ext cx="6496050" cy="671034"/>
          </a:xfrm>
        </p:spPr>
        <p:txBody>
          <a:bodyPr anchor="b"/>
          <a:lstStyle>
            <a:lvl1pPr algn="l">
              <a:defRPr sz="1776" b="1"/>
            </a:lvl1pPr>
          </a:lstStyle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22119" y="725543"/>
            <a:ext cx="6496050" cy="4872038"/>
          </a:xfrm>
        </p:spPr>
        <p:txBody>
          <a:bodyPr/>
          <a:lstStyle>
            <a:lvl1pPr marL="0" indent="0">
              <a:buNone/>
              <a:defRPr sz="2842"/>
            </a:lvl1pPr>
            <a:lvl2pPr marL="405996" indent="0">
              <a:buNone/>
              <a:defRPr sz="2486"/>
            </a:lvl2pPr>
            <a:lvl3pPr marL="811993" indent="0">
              <a:buNone/>
              <a:defRPr sz="2131"/>
            </a:lvl3pPr>
            <a:lvl4pPr marL="1217988" indent="0">
              <a:buNone/>
              <a:defRPr sz="1776"/>
            </a:lvl4pPr>
            <a:lvl5pPr marL="1623985" indent="0">
              <a:buNone/>
              <a:defRPr sz="1776"/>
            </a:lvl5pPr>
            <a:lvl6pPr marL="2029981" indent="0">
              <a:buNone/>
              <a:defRPr sz="1776"/>
            </a:lvl6pPr>
            <a:lvl7pPr marL="2435978" indent="0">
              <a:buNone/>
              <a:defRPr sz="1776"/>
            </a:lvl7pPr>
            <a:lvl8pPr marL="2841974" indent="0">
              <a:buNone/>
              <a:defRPr sz="1776"/>
            </a:lvl8pPr>
            <a:lvl9pPr marL="3247969" indent="0">
              <a:buNone/>
              <a:defRPr sz="1776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22119" y="6355079"/>
            <a:ext cx="6496050" cy="952979"/>
          </a:xfrm>
        </p:spPr>
        <p:txBody>
          <a:bodyPr/>
          <a:lstStyle>
            <a:lvl1pPr marL="0" indent="0">
              <a:buNone/>
              <a:defRPr sz="1243"/>
            </a:lvl1pPr>
            <a:lvl2pPr marL="405996" indent="0">
              <a:buNone/>
              <a:defRPr sz="1066"/>
            </a:lvl2pPr>
            <a:lvl3pPr marL="811993" indent="0">
              <a:buNone/>
              <a:defRPr sz="888"/>
            </a:lvl3pPr>
            <a:lvl4pPr marL="1217988" indent="0">
              <a:buNone/>
              <a:defRPr sz="799"/>
            </a:lvl4pPr>
            <a:lvl5pPr marL="1623985" indent="0">
              <a:buNone/>
              <a:defRPr sz="799"/>
            </a:lvl5pPr>
            <a:lvl6pPr marL="2029981" indent="0">
              <a:buNone/>
              <a:defRPr sz="799"/>
            </a:lvl6pPr>
            <a:lvl7pPr marL="2435978" indent="0">
              <a:buNone/>
              <a:defRPr sz="799"/>
            </a:lvl7pPr>
            <a:lvl8pPr marL="2841974" indent="0">
              <a:buNone/>
              <a:defRPr sz="799"/>
            </a:lvl8pPr>
            <a:lvl9pPr marL="3247969" indent="0">
              <a:buNone/>
              <a:defRPr sz="79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36534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538594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49395" y="325181"/>
            <a:ext cx="2436019" cy="692836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1338" y="325181"/>
            <a:ext cx="7127610" cy="692836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509220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337" y="325179"/>
            <a:ext cx="8841846" cy="409733"/>
          </a:xfrm>
        </p:spPr>
        <p:txBody>
          <a:bodyPr>
            <a:normAutofit/>
          </a:bodyPr>
          <a:lstStyle>
            <a:lvl1pPr algn="ctr">
              <a:defRPr sz="1421"/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53585" y="905433"/>
            <a:ext cx="4330700" cy="2813563"/>
          </a:xfrm>
        </p:spPr>
        <p:txBody>
          <a:bodyPr/>
          <a:lstStyle>
            <a:lvl1pPr>
              <a:defRPr sz="2309"/>
            </a:lvl1pPr>
            <a:lvl2pPr>
              <a:defRPr sz="1954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/>
          <p:cNvSpPr>
            <a:spLocks noGrp="1"/>
          </p:cNvSpPr>
          <p:nvPr>
            <p:ph sz="half" idx="13"/>
          </p:nvPr>
        </p:nvSpPr>
        <p:spPr>
          <a:xfrm>
            <a:off x="5072337" y="3804253"/>
            <a:ext cx="4330700" cy="2813563"/>
          </a:xfrm>
        </p:spPr>
        <p:txBody>
          <a:bodyPr/>
          <a:lstStyle>
            <a:lvl1pPr>
              <a:defRPr sz="2309"/>
            </a:lvl1pPr>
            <a:lvl2pPr>
              <a:defRPr sz="1954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4"/>
          </p:nvPr>
        </p:nvSpPr>
        <p:spPr>
          <a:xfrm>
            <a:off x="5072337" y="905432"/>
            <a:ext cx="4330700" cy="2813563"/>
          </a:xfrm>
        </p:spPr>
        <p:txBody>
          <a:bodyPr/>
          <a:lstStyle>
            <a:lvl1pPr>
              <a:defRPr sz="2309"/>
            </a:lvl1pPr>
            <a:lvl2pPr>
              <a:defRPr sz="1954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Content Placeholder 2"/>
          <p:cNvSpPr>
            <a:spLocks noGrp="1"/>
          </p:cNvSpPr>
          <p:nvPr>
            <p:ph sz="half" idx="15"/>
          </p:nvPr>
        </p:nvSpPr>
        <p:spPr>
          <a:xfrm>
            <a:off x="553585" y="3804253"/>
            <a:ext cx="4330700" cy="2813563"/>
          </a:xfrm>
        </p:spPr>
        <p:txBody>
          <a:bodyPr/>
          <a:lstStyle>
            <a:lvl1pPr>
              <a:defRPr sz="2309"/>
            </a:lvl1pPr>
            <a:lvl2pPr>
              <a:defRPr sz="1954"/>
            </a:lvl2pPr>
            <a:lvl3pPr>
              <a:defRPr sz="1776"/>
            </a:lvl3pPr>
            <a:lvl4pPr>
              <a:defRPr sz="1598"/>
            </a:lvl4pPr>
            <a:lvl5pPr>
              <a:defRPr sz="1598"/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973948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41" y="325179"/>
            <a:ext cx="9744075" cy="1353344"/>
          </a:xfrm>
          <a:prstGeom prst="rect">
            <a:avLst/>
          </a:prstGeom>
        </p:spPr>
        <p:txBody>
          <a:bodyPr vert="horz" lIns="108177" tIns="54089" rIns="108177" bIns="5408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41" y="1894682"/>
            <a:ext cx="9744075" cy="5358866"/>
          </a:xfrm>
          <a:prstGeom prst="rect">
            <a:avLst/>
          </a:prstGeom>
        </p:spPr>
        <p:txBody>
          <a:bodyPr vert="horz" lIns="108177" tIns="54089" rIns="108177" bIns="540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1337" y="7526096"/>
            <a:ext cx="2526242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9143" y="7526096"/>
            <a:ext cx="3428471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9171" y="7526096"/>
            <a:ext cx="2526242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14440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1081799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679" indent="-405679" algn="l" defTabSz="1081799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8964" indent="-338063" algn="l" defTabSz="1081799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2251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3153" indent="-270449" algn="l" defTabSz="1081799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052" indent="-270449" algn="l" defTabSz="1081799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4952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5854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56753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597656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0900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799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2702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601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4502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5404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6305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27204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41" y="325179"/>
            <a:ext cx="9744075" cy="1353344"/>
          </a:xfrm>
          <a:prstGeom prst="rect">
            <a:avLst/>
          </a:prstGeom>
        </p:spPr>
        <p:txBody>
          <a:bodyPr vert="horz" lIns="108177" tIns="54089" rIns="108177" bIns="5408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41" y="1894682"/>
            <a:ext cx="9744075" cy="5358866"/>
          </a:xfrm>
          <a:prstGeom prst="rect">
            <a:avLst/>
          </a:prstGeom>
        </p:spPr>
        <p:txBody>
          <a:bodyPr vert="horz" lIns="108177" tIns="54089" rIns="108177" bIns="540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1337" y="7526096"/>
            <a:ext cx="2526242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52EE3-C1F9-4E04-98AE-3A0BA72F093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9143" y="7526096"/>
            <a:ext cx="3428471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9171" y="7526096"/>
            <a:ext cx="2526242" cy="432318"/>
          </a:xfrm>
          <a:prstGeom prst="rect">
            <a:avLst/>
          </a:prstGeom>
        </p:spPr>
        <p:txBody>
          <a:bodyPr vert="horz" lIns="108177" tIns="54089" rIns="108177" bIns="54089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FC4956-8C58-4149-9775-70BB5168A12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6221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defTabSz="1081799" rtl="0" eaLnBrk="1" latinLnBrk="0" hangingPunct="1">
        <a:spcBef>
          <a:spcPct val="0"/>
        </a:spcBef>
        <a:buNone/>
        <a:defRPr sz="5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679" indent="-405679" algn="l" defTabSz="1081799" rtl="0" eaLnBrk="1" latinLnBrk="0" hangingPunct="1">
        <a:spcBef>
          <a:spcPct val="20000"/>
        </a:spcBef>
        <a:buFont typeface="Arial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1pPr>
      <a:lvl2pPr marL="878964" indent="-338063" algn="l" defTabSz="1081799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52251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93153" indent="-270449" algn="l" defTabSz="1081799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4052" indent="-270449" algn="l" defTabSz="1081799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974952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15854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56753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597656" indent="-270449" algn="l" defTabSz="1081799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0900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81799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22702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63601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04502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45404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86305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27204" algn="l" defTabSz="1081799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1338" y="325179"/>
            <a:ext cx="9744075" cy="1353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338" y="1894682"/>
            <a:ext cx="9744075" cy="5358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1337" y="7526096"/>
            <a:ext cx="2526242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D00A-B865-405E-AE51-4C83ED671E74}" type="datetimeFigureOut">
              <a:rPr lang="en-US" smtClean="0"/>
              <a:pPr/>
              <a:t>6/22/2023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9140" y="7526096"/>
            <a:ext cx="3428471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59171" y="7526096"/>
            <a:ext cx="2526242" cy="43231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A07AA-7A5D-4778-A7E4-4A6E379E3C4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9484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ctr" defTabSz="811993" rtl="0" eaLnBrk="1" latinLnBrk="0" hangingPunct="1">
        <a:spcBef>
          <a:spcPct val="0"/>
        </a:spcBef>
        <a:buNone/>
        <a:defRPr sz="390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498" indent="-304498" algn="l" defTabSz="811993" rtl="0" eaLnBrk="1" latinLnBrk="0" hangingPunct="1">
        <a:spcBef>
          <a:spcPct val="20000"/>
        </a:spcBef>
        <a:buFont typeface="Arial" pitchFamily="34" charset="0"/>
        <a:buChar char="•"/>
        <a:defRPr sz="2842" kern="1200">
          <a:solidFill>
            <a:schemeClr val="tx1"/>
          </a:solidFill>
          <a:latin typeface="+mn-lt"/>
          <a:ea typeface="+mn-ea"/>
          <a:cs typeface="+mn-cs"/>
        </a:defRPr>
      </a:lvl1pPr>
      <a:lvl2pPr marL="659744" indent="-253748" algn="l" defTabSz="811993" rtl="0" eaLnBrk="1" latinLnBrk="0" hangingPunct="1">
        <a:spcBef>
          <a:spcPct val="20000"/>
        </a:spcBef>
        <a:buFont typeface="Arial" pitchFamily="34" charset="0"/>
        <a:buChar char="–"/>
        <a:defRPr sz="2486" kern="1200">
          <a:solidFill>
            <a:schemeClr val="tx1"/>
          </a:solidFill>
          <a:latin typeface="+mn-lt"/>
          <a:ea typeface="+mn-ea"/>
          <a:cs typeface="+mn-cs"/>
        </a:defRPr>
      </a:lvl2pPr>
      <a:lvl3pPr marL="1014990" indent="-202998" algn="l" defTabSz="811993" rtl="0" eaLnBrk="1" latinLnBrk="0" hangingPunct="1">
        <a:spcBef>
          <a:spcPct val="20000"/>
        </a:spcBef>
        <a:buFont typeface="Arial" pitchFamily="34" charset="0"/>
        <a:buChar char="•"/>
        <a:defRPr sz="2131" kern="1200">
          <a:solidFill>
            <a:schemeClr val="tx1"/>
          </a:solidFill>
          <a:latin typeface="+mn-lt"/>
          <a:ea typeface="+mn-ea"/>
          <a:cs typeface="+mn-cs"/>
        </a:defRPr>
      </a:lvl3pPr>
      <a:lvl4pPr marL="1420986" indent="-202998" algn="l" defTabSz="811993" rtl="0" eaLnBrk="1" latinLnBrk="0" hangingPunct="1">
        <a:spcBef>
          <a:spcPct val="20000"/>
        </a:spcBef>
        <a:buFont typeface="Arial" pitchFamily="34" charset="0"/>
        <a:buChar char="–"/>
        <a:defRPr sz="1776" kern="1200">
          <a:solidFill>
            <a:schemeClr val="tx1"/>
          </a:solidFill>
          <a:latin typeface="+mn-lt"/>
          <a:ea typeface="+mn-ea"/>
          <a:cs typeface="+mn-cs"/>
        </a:defRPr>
      </a:lvl4pPr>
      <a:lvl5pPr marL="1826984" indent="-202998" algn="l" defTabSz="811993" rtl="0" eaLnBrk="1" latinLnBrk="0" hangingPunct="1">
        <a:spcBef>
          <a:spcPct val="20000"/>
        </a:spcBef>
        <a:buFont typeface="Arial" pitchFamily="34" charset="0"/>
        <a:buChar char="»"/>
        <a:defRPr sz="1776" kern="1200">
          <a:solidFill>
            <a:schemeClr val="tx1"/>
          </a:solidFill>
          <a:latin typeface="+mn-lt"/>
          <a:ea typeface="+mn-ea"/>
          <a:cs typeface="+mn-cs"/>
        </a:defRPr>
      </a:lvl5pPr>
      <a:lvl6pPr marL="2232979" indent="-202998" algn="l" defTabSz="811993" rtl="0" eaLnBrk="1" latinLnBrk="0" hangingPunct="1">
        <a:spcBef>
          <a:spcPct val="20000"/>
        </a:spcBef>
        <a:buFont typeface="Arial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6pPr>
      <a:lvl7pPr marL="2638975" indent="-202998" algn="l" defTabSz="811993" rtl="0" eaLnBrk="1" latinLnBrk="0" hangingPunct="1">
        <a:spcBef>
          <a:spcPct val="20000"/>
        </a:spcBef>
        <a:buFont typeface="Arial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7pPr>
      <a:lvl8pPr marL="3044972" indent="-202998" algn="l" defTabSz="811993" rtl="0" eaLnBrk="1" latinLnBrk="0" hangingPunct="1">
        <a:spcBef>
          <a:spcPct val="20000"/>
        </a:spcBef>
        <a:buFont typeface="Arial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8pPr>
      <a:lvl9pPr marL="3450968" indent="-202998" algn="l" defTabSz="811993" rtl="0" eaLnBrk="1" latinLnBrk="0" hangingPunct="1">
        <a:spcBef>
          <a:spcPct val="20000"/>
        </a:spcBef>
        <a:buFont typeface="Arial" pitchFamily="34" charset="0"/>
        <a:buChar char="•"/>
        <a:defRPr sz="177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1pPr>
      <a:lvl2pPr marL="405996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2pPr>
      <a:lvl3pPr marL="811993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3pPr>
      <a:lvl4pPr marL="1217988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4pPr>
      <a:lvl5pPr marL="1623985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5pPr>
      <a:lvl6pPr marL="2029981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6pPr>
      <a:lvl7pPr marL="2435978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7pPr>
      <a:lvl8pPr marL="2841974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8pPr>
      <a:lvl9pPr marL="3247969" algn="l" defTabSz="811993" rtl="0" eaLnBrk="1" latinLnBrk="0" hangingPunct="1">
        <a:defRPr sz="15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ubtitle 2">
            <a:extLst>
              <a:ext uri="{FF2B5EF4-FFF2-40B4-BE49-F238E27FC236}">
                <a16:creationId xmlns="" xmlns:a16="http://schemas.microsoft.com/office/drawing/2014/main" id="{049E2AE4-94AA-27F6-C935-8CF4067402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512" y="3236748"/>
            <a:ext cx="8035479" cy="599607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l-GR" altLang="en-US" dirty="0">
                <a:solidFill>
                  <a:srgbClr val="333C5C"/>
                </a:solidFill>
                <a:cs typeface="Arial" panose="020B0604020202020204" pitchFamily="34" charset="0"/>
              </a:rPr>
              <a:t>Έρευνα Κοινής Γνώμης</a:t>
            </a:r>
          </a:p>
          <a:p>
            <a:pPr eaLnBrk="1" hangingPunct="1"/>
            <a:endParaRPr lang="en-US" altLang="el-GR" sz="2605" dirty="0"/>
          </a:p>
        </p:txBody>
      </p:sp>
      <p:sp>
        <p:nvSpPr>
          <p:cNvPr id="4099" name="TextBox 8">
            <a:extLst>
              <a:ext uri="{FF2B5EF4-FFF2-40B4-BE49-F238E27FC236}">
                <a16:creationId xmlns="" xmlns:a16="http://schemas.microsoft.com/office/drawing/2014/main" id="{703A4684-158D-40D2-800B-00A31F598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53299" y="4657758"/>
            <a:ext cx="5315634" cy="1549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1082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368" b="1" i="0" u="none" strike="noStrike" kern="1200" cap="none" spc="0" normalizeH="0" baseline="0" noProof="0" dirty="0">
                <a:ln>
                  <a:noFill/>
                </a:ln>
                <a:solidFill>
                  <a:srgbClr val="333C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ΓΙΑ ΔΗΜΟ ΘΕΣΣΑΛΟΝΙΚΗΣ</a:t>
            </a:r>
          </a:p>
          <a:p>
            <a:pPr marL="0" marR="0" lvl="0" indent="0" algn="ctr" defTabSz="1082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368" b="1" i="0" u="none" strike="noStrike" kern="1200" cap="none" spc="0" normalizeH="0" baseline="0" noProof="0" dirty="0">
                <a:ln>
                  <a:noFill/>
                </a:ln>
                <a:solidFill>
                  <a:srgbClr val="333C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br>
              <a:rPr kumimoji="0" lang="el-GR" altLang="el-GR" sz="2368" b="1" i="0" u="none" strike="noStrike" kern="1200" cap="none" spc="0" normalizeH="0" baseline="0" noProof="0" dirty="0">
                <a:ln>
                  <a:noFill/>
                </a:ln>
                <a:solidFill>
                  <a:srgbClr val="333C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kumimoji="0" lang="el-GR" altLang="el-GR" sz="2368" b="1" i="0" u="none" strike="noStrike" kern="1200" cap="none" spc="0" normalizeH="0" baseline="0" noProof="0" dirty="0">
                <a:ln>
                  <a:noFill/>
                </a:ln>
                <a:solidFill>
                  <a:srgbClr val="333C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ΙΟΥΝΙΟΣ  </a:t>
            </a:r>
          </a:p>
          <a:p>
            <a:pPr marL="0" marR="0" lvl="0" indent="0" algn="ctr" defTabSz="108265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altLang="el-GR" sz="2368" b="1" i="0" u="none" strike="noStrike" kern="1200" cap="none" spc="0" normalizeH="0" baseline="0" noProof="0" dirty="0">
                <a:ln>
                  <a:noFill/>
                </a:ln>
                <a:solidFill>
                  <a:srgbClr val="333C5C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2023</a:t>
            </a:r>
            <a:endParaRPr kumimoji="0" lang="en-US" altLang="el-GR" sz="2368" b="1" i="0" u="none" strike="noStrike" kern="1200" cap="none" spc="0" normalizeH="0" baseline="0" noProof="0" dirty="0">
              <a:ln>
                <a:noFill/>
              </a:ln>
              <a:solidFill>
                <a:srgbClr val="333C5C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4100" name="Picture 5">
            <a:extLst>
              <a:ext uri="{FF2B5EF4-FFF2-40B4-BE49-F238E27FC236}">
                <a16:creationId xmlns="" xmlns:a16="http://schemas.microsoft.com/office/drawing/2014/main" id="{BDF2A94F-BD71-2567-BCFF-D7CADB558A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299" y="1912394"/>
            <a:ext cx="5315634" cy="110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Rectangle 3101">
            <a:extLst>
              <a:ext uri="{FF2B5EF4-FFF2-40B4-BE49-F238E27FC236}">
                <a16:creationId xmlns="" xmlns:a16="http://schemas.microsoft.com/office/drawing/2014/main" id="{B775CD93-9DF2-48CB-9F57-1BCA9A46C7F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14123" y="530509"/>
            <a:ext cx="3032031" cy="4500794"/>
          </a:xfrm>
          <a:prstGeom prst="rect">
            <a:avLst/>
          </a:prstGeom>
          <a:solidFill>
            <a:srgbClr val="595959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4" name="Title 5">
            <a:extLst>
              <a:ext uri="{FF2B5EF4-FFF2-40B4-BE49-F238E27FC236}">
                <a16:creationId xmlns="" xmlns:a16="http://schemas.microsoft.com/office/drawing/2014/main" id="{E27AB5F6-B526-4477-9C02-1AC62B0211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205" y="866138"/>
            <a:ext cx="2526589" cy="383338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defTabSz="914400">
              <a:lnSpc>
                <a:spcPct val="90000"/>
              </a:lnSpc>
            </a:pPr>
            <a:r>
              <a:rPr lang="en-US" altLang="en-US" sz="3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Τα</a:t>
            </a:r>
            <a:r>
              <a:rPr lang="en-US" altLang="en-US" sz="39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υτότητ</a:t>
            </a:r>
            <a:r>
              <a:rPr lang="en-US" altLang="en-US" sz="39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α Έρευνας</a:t>
            </a:r>
          </a:p>
        </p:txBody>
      </p:sp>
      <p:sp>
        <p:nvSpPr>
          <p:cNvPr id="3104" name="Rectangle 3103">
            <a:extLst>
              <a:ext uri="{FF2B5EF4-FFF2-40B4-BE49-F238E27FC236}">
                <a16:creationId xmlns="" xmlns:a16="http://schemas.microsoft.com/office/drawing/2014/main" id="{6166C6D1-23AC-49C4-BA07-238E4E9F8C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414122" y="5232487"/>
            <a:ext cx="3032031" cy="2344200"/>
          </a:xfrm>
          <a:prstGeom prst="rect">
            <a:avLst/>
          </a:prstGeom>
          <a:solidFill>
            <a:schemeClr val="accent1">
              <a:alpha val="9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06" name="Rectangle 3105">
            <a:extLst>
              <a:ext uri="{FF2B5EF4-FFF2-40B4-BE49-F238E27FC236}">
                <a16:creationId xmlns="" xmlns:a16="http://schemas.microsoft.com/office/drawing/2014/main" id="{1C091803-41C2-48E0-9228-5148460C747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3591691" y="530509"/>
            <a:ext cx="6827526" cy="7048215"/>
          </a:xfrm>
          <a:prstGeom prst="rect">
            <a:avLst/>
          </a:prstGeom>
          <a:solidFill>
            <a:schemeClr val="tx1">
              <a:lumMod val="50000"/>
              <a:lumOff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75" name="4 - Θέση περιεχομένου">
            <a:extLst>
              <a:ext uri="{FF2B5EF4-FFF2-40B4-BE49-F238E27FC236}">
                <a16:creationId xmlns="" xmlns:a16="http://schemas.microsoft.com/office/drawing/2014/main" id="{0FD9D685-9ECC-480A-9435-6AA3E4ED35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017" y="648183"/>
            <a:ext cx="6249528" cy="6624636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100" b="1" dirty="0"/>
              <a:t>Η </a:t>
            </a:r>
            <a:r>
              <a:rPr lang="en-US" altLang="en-US" sz="1100" b="1" dirty="0" err="1"/>
              <a:t>Έρευν</a:t>
            </a:r>
            <a:r>
              <a:rPr lang="en-US" altLang="en-US" sz="1100" b="1" dirty="0"/>
              <a:t>α πραγματοποιήθηκε από την Opinion Poll Ε.Π.Ε – Αριθμός Μητρώου Ε.Σ.Ρ. 49.</a:t>
            </a:r>
            <a:endParaRPr lang="el-GR" altLang="en-US" sz="1100" b="1" dirty="0"/>
          </a:p>
          <a:p>
            <a:pPr marL="75898" indent="0" defTabSz="914400">
              <a:lnSpc>
                <a:spcPct val="90000"/>
              </a:lnSpc>
              <a:buNone/>
              <a:defRPr/>
            </a:pPr>
            <a:endParaRPr lang="en-US" altLang="en-US" sz="1100" b="1" dirty="0"/>
          </a:p>
          <a:p>
            <a:pPr marL="304498" marR="0" lvl="0" indent="-228600" algn="l" defTabSz="914400" rtl="0" eaLnBrk="1" fontAlgn="auto" latinLnBrk="0" hangingPunct="1">
              <a:lnSpc>
                <a:spcPct val="9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en-US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F497D">
                    <a:lumMod val="50000"/>
                  </a:srgb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ΕΝΤΟΛΕΑΣ :</a:t>
            </a:r>
          </a:p>
          <a:p>
            <a:pPr marL="75898" indent="0" defTabSz="914400">
              <a:lnSpc>
                <a:spcPct val="90000"/>
              </a:lnSpc>
              <a:buNone/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ΕΞΕΤΑΖΟΜΕΝΟΣ ΠΛΗΘΥΣΜΟΣ: </a:t>
            </a:r>
            <a:r>
              <a:rPr lang="en-US" altLang="en-US" sz="1200" b="1" dirty="0" err="1"/>
              <a:t>Ηλικί</a:t>
            </a:r>
            <a:r>
              <a:rPr lang="en-US" altLang="en-US" sz="1200" b="1" dirty="0"/>
              <a:t>ας άνω των 17, με δικαίωμα ψήφου</a:t>
            </a:r>
            <a:endParaRPr lang="el-GR" altLang="en-US" sz="1200" b="1" dirty="0"/>
          </a:p>
          <a:p>
            <a:pPr marL="75898" indent="0" defTabSz="914400">
              <a:lnSpc>
                <a:spcPct val="90000"/>
              </a:lnSpc>
              <a:buNone/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ΜΕΓΕΘΟΣ ΔΕΙΓΜΑΤΟΣ: </a:t>
            </a:r>
            <a:r>
              <a:rPr kumimoji="0" lang="el-GR" alt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1001 </a:t>
            </a:r>
            <a:r>
              <a:rPr kumimoji="0" lang="en-US" alt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Nοικοκυριά</a:t>
            </a:r>
            <a:endParaRPr lang="el-GR" altLang="en-US" sz="1200" b="1" dirty="0"/>
          </a:p>
          <a:p>
            <a:pPr marL="75898" indent="0" defTabSz="914400">
              <a:lnSpc>
                <a:spcPct val="90000"/>
              </a:lnSpc>
              <a:buNone/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ΧΡΟΝΙΚΟ ΔΙΑΣΤΗΜΑ: </a:t>
            </a:r>
            <a:r>
              <a:rPr lang="el-GR" altLang="en-US" sz="1200" b="1" dirty="0"/>
              <a:t>από 6</a:t>
            </a:r>
            <a:r>
              <a:rPr lang="en-US" altLang="en-US" sz="1200" b="1" dirty="0"/>
              <a:t> </a:t>
            </a:r>
            <a:r>
              <a:rPr lang="el-GR" altLang="en-US" sz="1200" b="1" dirty="0"/>
              <a:t>Ιουνίου έως </a:t>
            </a:r>
            <a:r>
              <a:rPr lang="en-US" altLang="en-US" sz="1200" b="1" dirty="0"/>
              <a:t> </a:t>
            </a:r>
            <a:r>
              <a:rPr lang="el-GR" altLang="en-US" sz="1200" b="1" dirty="0"/>
              <a:t>9</a:t>
            </a:r>
            <a:r>
              <a:rPr lang="en-US" altLang="en-US" sz="1200" b="1" dirty="0"/>
              <a:t>  </a:t>
            </a:r>
            <a:r>
              <a:rPr lang="el-GR" altLang="en-US" sz="1200" b="1" dirty="0"/>
              <a:t>Ιουνίου   2023</a:t>
            </a:r>
          </a:p>
          <a:p>
            <a:pPr marL="75898" indent="0" defTabSz="914400">
              <a:lnSpc>
                <a:spcPct val="90000"/>
              </a:lnSpc>
              <a:buNone/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ΠΕΡΙΟΧΗ ΔΙΕΞΑΓΩΓΗΣ: </a:t>
            </a:r>
            <a:r>
              <a:rPr kumimoji="0" lang="el-GR" alt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ΔΗΜΟΣ </a:t>
            </a:r>
            <a:r>
              <a:rPr lang="el-GR" altLang="en-US" sz="1400" b="1" dirty="0">
                <a:solidFill>
                  <a:prstClr val="black"/>
                </a:solidFill>
                <a:latin typeface="Calibri"/>
              </a:rPr>
              <a:t>ΘΕΣΣΑΛΟΝΙΚΗΣ</a:t>
            </a: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ΜΕΘΟΔΟΣ ΔΕΙΓΜΑΤΟΛΗΨΙΑΣ: </a:t>
            </a:r>
            <a:r>
              <a:rPr lang="en-US" altLang="en-US" sz="1200" b="1" dirty="0" err="1"/>
              <a:t>Πολυστ</a:t>
            </a:r>
            <a:r>
              <a:rPr lang="en-US" altLang="en-US" sz="1200" b="1" dirty="0"/>
              <a:t>αδιακή τυχαία δειγματοληψία με χρήση quota βάσει  γεωγραφικής κατανομής.</a:t>
            </a:r>
          </a:p>
          <a:p>
            <a:pPr indent="-228600" defTabSz="914400">
              <a:lnSpc>
                <a:spcPct val="90000"/>
              </a:lnSpc>
              <a:defRPr/>
            </a:pPr>
            <a:endParaRPr lang="en-US" altLang="en-US" sz="1200" b="1" dirty="0"/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ΜΕΘΟΔΟΣ ΣΥΛΛΟΓΗΣ ΣΤΟΙΧΕΙΩΝ: </a:t>
            </a:r>
            <a:r>
              <a:rPr lang="en-US" altLang="en-US" sz="1200" b="1" dirty="0" err="1"/>
              <a:t>Τηλεφωνικές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συνεντεύξεις</a:t>
            </a:r>
            <a:r>
              <a:rPr lang="en-US" altLang="en-US" sz="1200" b="1" dirty="0"/>
              <a:t> β</a:t>
            </a:r>
            <a:r>
              <a:rPr lang="en-US" altLang="en-US" sz="1200" b="1" dirty="0" err="1"/>
              <a:t>άσει</a:t>
            </a:r>
            <a:r>
              <a:rPr lang="en-US" altLang="en-US" sz="1200" b="1" dirty="0"/>
              <a:t>    </a:t>
            </a:r>
            <a:r>
              <a:rPr lang="en-US" altLang="en-US" sz="1200" b="1" dirty="0" err="1"/>
              <a:t>ηλεκτρονικού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ερωτημ</a:t>
            </a:r>
            <a:r>
              <a:rPr lang="en-US" altLang="en-US" sz="1200" b="1" dirty="0"/>
              <a:t>ατολογίου (CATI).Ακολουθήθηκε η διαδικασία της τυχαίας  επιλογής τηλεφωνικών αριθμών(random dialing) σε σταθερά και κινητά τηλέφωνα.</a:t>
            </a:r>
          </a:p>
          <a:p>
            <a:pPr indent="-228600" defTabSz="914400">
              <a:lnSpc>
                <a:spcPct val="90000"/>
              </a:lnSpc>
              <a:defRPr/>
            </a:pPr>
            <a:r>
              <a:rPr lang="en-US" altLang="en-US" sz="1200" b="1" dirty="0"/>
              <a:t>ΣΤΑΘΜΙΣΗ: </a:t>
            </a:r>
            <a:r>
              <a:rPr lang="en-US" altLang="en-US" sz="1200" b="1" dirty="0" err="1"/>
              <a:t>Έγινε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στάθμιση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ως</a:t>
            </a:r>
            <a:r>
              <a:rPr lang="en-US" altLang="en-US" sz="1200" b="1" dirty="0"/>
              <a:t> π</a:t>
            </a:r>
            <a:r>
              <a:rPr lang="en-US" altLang="en-US" sz="1200" b="1" dirty="0" err="1"/>
              <a:t>ρος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Φύλο</a:t>
            </a:r>
            <a:r>
              <a:rPr lang="en-US" altLang="en-US" sz="1200" b="1" dirty="0"/>
              <a:t> -</a:t>
            </a:r>
            <a:r>
              <a:rPr lang="en-US" altLang="en-US" sz="1200" b="1" dirty="0" err="1"/>
              <a:t>Ηλικί</a:t>
            </a:r>
            <a:r>
              <a:rPr lang="en-US" altLang="en-US" sz="1200" b="1" dirty="0"/>
              <a:t>α, Περιοχή κατοικίας </a:t>
            </a:r>
            <a:r>
              <a:rPr lang="el-GR" altLang="en-US" sz="1200" b="1" dirty="0"/>
              <a:t>και αποτελεσμάτων  Β</a:t>
            </a:r>
            <a:r>
              <a:rPr lang="en-US" altLang="en-US" sz="1200" b="1" dirty="0" err="1"/>
              <a:t>ουλευτικών</a:t>
            </a:r>
            <a:r>
              <a:rPr lang="en-US" altLang="en-US" sz="1200" b="1" dirty="0"/>
              <a:t> </a:t>
            </a:r>
            <a:r>
              <a:rPr lang="en-US" altLang="en-US" sz="1200" b="1" dirty="0" err="1"/>
              <a:t>εκλογών</a:t>
            </a:r>
            <a:r>
              <a:rPr lang="en-US" altLang="en-US" sz="1200" b="1" dirty="0"/>
              <a:t> </a:t>
            </a:r>
            <a:r>
              <a:rPr lang="el-GR" altLang="en-US" sz="1200" b="1" dirty="0"/>
              <a:t>Μαΐου </a:t>
            </a:r>
            <a:r>
              <a:rPr lang="en-US" altLang="en-US" sz="1200" b="1" dirty="0"/>
              <a:t>20</a:t>
            </a:r>
            <a:r>
              <a:rPr lang="el-GR" altLang="en-US" sz="1200" b="1" dirty="0"/>
              <a:t>23</a:t>
            </a:r>
            <a:r>
              <a:rPr lang="en-US" altLang="en-US" sz="1200" b="1" dirty="0"/>
              <a:t>.</a:t>
            </a:r>
          </a:p>
          <a:p>
            <a:pPr indent="-228600" defTabSz="914400">
              <a:lnSpc>
                <a:spcPct val="90000"/>
              </a:lnSpc>
              <a:defRPr/>
            </a:pPr>
            <a:endParaRPr lang="en-US" altLang="en-US" sz="1100" b="1" dirty="0"/>
          </a:p>
          <a:p>
            <a:pPr marL="276071" indent="-228600" defTabSz="914400">
              <a:lnSpc>
                <a:spcPct val="90000"/>
              </a:lnSpc>
              <a:defRPr/>
            </a:pPr>
            <a:r>
              <a:rPr lang="en-US" altLang="en-US" sz="1100" b="1" dirty="0" err="1"/>
              <a:t>Ποσοστό</a:t>
            </a:r>
            <a:r>
              <a:rPr lang="en-US" altLang="en-US" sz="1100" b="1" dirty="0"/>
              <a:t> </a:t>
            </a:r>
            <a:r>
              <a:rPr lang="en-US" altLang="en-US" sz="1100" b="1" dirty="0" err="1"/>
              <a:t>ελέγχου</a:t>
            </a:r>
            <a:r>
              <a:rPr lang="en-US" altLang="en-US" sz="1100" b="1" dirty="0"/>
              <a:t>: </a:t>
            </a:r>
            <a:r>
              <a:rPr lang="el-GR" altLang="en-US" sz="1100" b="1" dirty="0"/>
              <a:t>16,8</a:t>
            </a:r>
            <a:r>
              <a:rPr lang="en-US" altLang="en-US" sz="1100" b="1" dirty="0"/>
              <a:t> %</a:t>
            </a:r>
          </a:p>
          <a:p>
            <a:pPr marL="276071" indent="-228600" defTabSz="914400">
              <a:lnSpc>
                <a:spcPct val="90000"/>
              </a:lnSpc>
              <a:defRPr/>
            </a:pPr>
            <a:endParaRPr lang="en-US" altLang="en-US" sz="1100" b="1" dirty="0"/>
          </a:p>
          <a:p>
            <a:pPr marL="276071" indent="-228600" defTabSz="914400">
              <a:lnSpc>
                <a:spcPct val="90000"/>
              </a:lnSpc>
              <a:defRPr/>
            </a:pPr>
            <a:r>
              <a:rPr lang="en-US" altLang="en-US" sz="1100" b="1" dirty="0" err="1"/>
              <a:t>Τρό</a:t>
            </a:r>
            <a:r>
              <a:rPr lang="en-US" altLang="en-US" sz="1100" b="1" dirty="0"/>
              <a:t>πος ελέγχου: Ταυτόχρονη συνακρόαση τηλεφωνικής κλήσης και θέαση οθόνης</a:t>
            </a:r>
          </a:p>
          <a:p>
            <a:pPr marL="47471" indent="-228600" defTabSz="914400">
              <a:lnSpc>
                <a:spcPct val="90000"/>
              </a:lnSpc>
              <a:defRPr/>
            </a:pPr>
            <a:endParaRPr lang="en-US" altLang="en-US" sz="1100" b="1" dirty="0"/>
          </a:p>
          <a:p>
            <a:pPr marL="276071" indent="-228600" defTabSz="914400">
              <a:lnSpc>
                <a:spcPct val="90000"/>
              </a:lnSpc>
              <a:defRPr/>
            </a:pPr>
            <a:r>
              <a:rPr lang="en-US" sz="1100" b="1" dirty="0"/>
              <a:t>ΕΛΑΧΙΣΤΕΣ ΒΑΣΕΙΣ ΔΕΙΓΜΑΤΟΣ :</a:t>
            </a:r>
            <a:r>
              <a:rPr lang="el-GR" sz="1100" b="1" dirty="0" err="1"/>
              <a:t>Στ</a:t>
            </a:r>
            <a:r>
              <a:rPr lang="en-US" sz="1100" b="1" dirty="0"/>
              <a:t>α π</a:t>
            </a:r>
            <a:r>
              <a:rPr lang="en-US" sz="1100" b="1" dirty="0" err="1"/>
              <a:t>ολιτικά</a:t>
            </a:r>
            <a:r>
              <a:rPr lang="en-US" sz="1100" b="1" dirty="0"/>
              <a:t> </a:t>
            </a:r>
            <a:r>
              <a:rPr lang="en-US" sz="1100" b="1" dirty="0" err="1"/>
              <a:t>κόμμ</a:t>
            </a:r>
            <a:r>
              <a:rPr lang="en-US" sz="1100" b="1" dirty="0"/>
              <a:t>ατα που συγκεντρώνουν βάση ψηφοφόρων </a:t>
            </a:r>
            <a:r>
              <a:rPr lang="el-GR" sz="1100" b="1" dirty="0"/>
              <a:t>σ</a:t>
            </a:r>
            <a:r>
              <a:rPr lang="en-US" sz="1100" b="1" dirty="0" err="1"/>
              <a:t>το</a:t>
            </a:r>
            <a:r>
              <a:rPr lang="en-US" sz="1100" b="1" dirty="0"/>
              <a:t> αστάθμιστο </a:t>
            </a:r>
            <a:r>
              <a:rPr lang="en-US" sz="1100" b="1" dirty="0" err="1"/>
              <a:t>δείγμ</a:t>
            </a:r>
            <a:r>
              <a:rPr lang="en-US" sz="1100" b="1" dirty="0"/>
              <a:t>α </a:t>
            </a:r>
            <a:r>
              <a:rPr lang="el-GR" sz="1100" b="1" dirty="0"/>
              <a:t>μικρότερο των </a:t>
            </a:r>
            <a:r>
              <a:rPr lang="en-US" sz="1100" b="1" dirty="0"/>
              <a:t>60-100 α</a:t>
            </a:r>
            <a:r>
              <a:rPr lang="en-US" sz="1100" b="1" dirty="0" err="1"/>
              <a:t>τόμων</a:t>
            </a:r>
            <a:r>
              <a:rPr lang="el-GR" sz="1100" b="1" dirty="0"/>
              <a:t> (ΚΚΕ, ΕΛΛΗΝΙΚΗ ΛΥΣΗ, ΜΕΡΑ 25</a:t>
            </a:r>
            <a:r>
              <a:rPr lang="en-US" sz="1100" b="1" dirty="0"/>
              <a:t> </a:t>
            </a:r>
            <a:r>
              <a:rPr lang="el-GR" sz="1100" b="1" dirty="0"/>
              <a:t>), </a:t>
            </a:r>
            <a:r>
              <a:rPr lang="en-US" sz="1100" b="1" dirty="0"/>
              <a:t>η ανάλυση επιτρέπεται άλλα είναι ενδεικτική</a:t>
            </a:r>
            <a:r>
              <a:rPr lang="el-GR" sz="1100" b="1" dirty="0"/>
              <a:t>.</a:t>
            </a:r>
            <a:endParaRPr lang="en-US" sz="1100" b="1" dirty="0"/>
          </a:p>
          <a:p>
            <a:pPr marL="276071" indent="-228600" defTabSz="914400">
              <a:lnSpc>
                <a:spcPct val="90000"/>
              </a:lnSpc>
              <a:defRPr/>
            </a:pPr>
            <a:endParaRPr lang="en-US" sz="1100" b="1" dirty="0"/>
          </a:p>
          <a:p>
            <a:pPr marL="0" indent="0" defTabSz="914400">
              <a:lnSpc>
                <a:spcPct val="90000"/>
              </a:lnSpc>
              <a:spcBef>
                <a:spcPts val="303"/>
              </a:spcBef>
              <a:buNone/>
              <a:tabLst>
                <a:tab pos="225866" algn="l"/>
                <a:tab pos="226298" algn="l"/>
              </a:tabLst>
              <a:defRPr/>
            </a:pPr>
            <a:endParaRPr lang="en-US" sz="1100" b="1" dirty="0"/>
          </a:p>
          <a:p>
            <a:pPr marL="133046" indent="-228600" defTabSz="914400">
              <a:lnSpc>
                <a:spcPct val="90000"/>
              </a:lnSpc>
              <a:defRPr/>
            </a:pPr>
            <a:r>
              <a:rPr lang="en-US" sz="1100" b="1" dirty="0"/>
              <a:t>  </a:t>
            </a:r>
            <a:r>
              <a:rPr lang="en-US" sz="1100" b="1" dirty="0" err="1"/>
              <a:t>Προσω</a:t>
            </a:r>
            <a:r>
              <a:rPr lang="en-US" sz="1100" b="1" dirty="0"/>
              <a:t>πικό   field: </a:t>
            </a:r>
            <a:r>
              <a:rPr lang="el-GR" sz="11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Εργάστηκαν  33</a:t>
            </a:r>
            <a:r>
              <a:rPr lang="en-US" sz="1100" b="1" dirty="0"/>
              <a:t>  </a:t>
            </a:r>
            <a:r>
              <a:rPr lang="en-US" sz="1100" b="1" dirty="0" err="1"/>
              <a:t>ερευνητές</a:t>
            </a:r>
            <a:r>
              <a:rPr lang="en-US" sz="1100" b="1" dirty="0"/>
              <a:t>  και </a:t>
            </a:r>
            <a:r>
              <a:rPr lang="el-GR" sz="1100" b="1" dirty="0"/>
              <a:t>2 </a:t>
            </a:r>
            <a:r>
              <a:rPr lang="en-US" sz="1100" b="1" dirty="0"/>
              <a:t>επόπ</a:t>
            </a:r>
            <a:r>
              <a:rPr lang="en-US" sz="1100" b="1" dirty="0" err="1"/>
              <a:t>της</a:t>
            </a:r>
            <a:r>
              <a:rPr lang="en-US" sz="1100" b="1" dirty="0"/>
              <a:t>  </a:t>
            </a:r>
          </a:p>
          <a:p>
            <a:pPr marL="133046" indent="-228600" defTabSz="914400">
              <a:lnSpc>
                <a:spcPct val="90000"/>
              </a:lnSpc>
              <a:defRPr/>
            </a:pPr>
            <a:endParaRPr lang="el-GR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-228600" defTabSz="914400">
              <a:lnSpc>
                <a:spcPct val="90000"/>
              </a:lnSpc>
              <a:defRPr/>
            </a:pPr>
            <a:endParaRPr lang="en-US" altLang="en-US" sz="1100" b="1" dirty="0"/>
          </a:p>
          <a:p>
            <a:pPr marL="152248" indent="-228600" defTabSz="914400" fontAlgn="base">
              <a:lnSpc>
                <a:spcPct val="90000"/>
              </a:lnSpc>
              <a:spcBef>
                <a:spcPts val="666"/>
              </a:spcBef>
              <a:spcAft>
                <a:spcPct val="0"/>
              </a:spcAft>
              <a:defRPr/>
            </a:pPr>
            <a:r>
              <a:rPr lang="en-US" altLang="en-US" sz="1100" b="1" dirty="0"/>
              <a:t>Η Opinion Poll ΕΠΕ. </a:t>
            </a:r>
            <a:r>
              <a:rPr lang="en-US" altLang="en-US" sz="1100" b="1" dirty="0" err="1"/>
              <a:t>Είν</a:t>
            </a:r>
            <a:r>
              <a:rPr lang="en-US" altLang="en-US" sz="1100" b="1" dirty="0"/>
              <a:t>αι μέλος του ΣΕΔΕΑ, της ESOMAR, της WAPOR και τηρεί τον κανονισμό του Π.Ε.Σ.Σ. και </a:t>
            </a:r>
            <a:r>
              <a:rPr lang="en-US" altLang="en-US" sz="1100" b="1" dirty="0" err="1"/>
              <a:t>τους</a:t>
            </a:r>
            <a:r>
              <a:rPr lang="en-US" altLang="en-US" sz="1100" b="1" dirty="0"/>
              <a:t> </a:t>
            </a:r>
            <a:r>
              <a:rPr lang="en-US" altLang="en-US" sz="1100" b="1" dirty="0" err="1"/>
              <a:t>διεθνείς</a:t>
            </a:r>
            <a:r>
              <a:rPr lang="en-US" altLang="en-US" sz="1100" b="1" dirty="0"/>
              <a:t> </a:t>
            </a:r>
            <a:r>
              <a:rPr lang="en-US" altLang="en-US" sz="1100" b="1" dirty="0" err="1"/>
              <a:t>κώδικες</a:t>
            </a:r>
            <a:r>
              <a:rPr lang="en-US" altLang="en-US" sz="1100" b="1" dirty="0"/>
              <a:t> </a:t>
            </a:r>
            <a:r>
              <a:rPr lang="en-US" altLang="en-US" sz="1100" b="1" dirty="0" err="1"/>
              <a:t>δεοντολογί</a:t>
            </a:r>
            <a:r>
              <a:rPr lang="en-US" altLang="en-US" sz="1100" b="1" dirty="0"/>
              <a:t>ας για την διεξαγωγή και δημοσιοποίηση ερευνών κοινής γνώμης.</a:t>
            </a:r>
          </a:p>
          <a:p>
            <a:pPr indent="-228600" defTabSz="914400">
              <a:lnSpc>
                <a:spcPct val="90000"/>
              </a:lnSpc>
              <a:defRPr/>
            </a:pPr>
            <a:endParaRPr lang="en-US" altLang="en-US" sz="1100" dirty="0"/>
          </a:p>
        </p:txBody>
      </p:sp>
      <p:pic>
        <p:nvPicPr>
          <p:cNvPr id="2" name="Εικόνα 1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17E55443-1632-1802-B0E6-E17441F73E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436" y="1053296"/>
            <a:ext cx="2037143" cy="358816"/>
          </a:xfrm>
          <a:prstGeom prst="rect">
            <a:avLst/>
          </a:prstGeom>
        </p:spPr>
      </p:pic>
      <p:pic>
        <p:nvPicPr>
          <p:cNvPr id="3" name="Εικόνα 33" descr="9001">
            <a:extLst>
              <a:ext uri="{FF2B5EF4-FFF2-40B4-BE49-F238E27FC236}">
                <a16:creationId xmlns="" xmlns:a16="http://schemas.microsoft.com/office/drawing/2014/main" id="{03B405E5-3DA6-AA80-8AE1-539E3E37A0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5975" y="7070958"/>
            <a:ext cx="936625" cy="533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1" descr="Εικόνα που περιέχει κείμενο, λογότυπο, γραμματοσειρά, γραφικά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9965A70E-28DA-4364-DE55-D0097D755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926" y="7081387"/>
            <a:ext cx="9144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2" descr="Εικόνα που περιέχει κείμενο, λογότυπο, γραφικά, γραμματοσειρά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DD9EA623-BA08-3266-E875-72AD2554B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7652" y="7090007"/>
            <a:ext cx="914400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Εικόνα 3" descr="Εικόνα που περιέχει κείμενο, λογότυπο, γραφικά, γραμματοσειρά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2B65AAEE-B6CC-E746-A4A5-75B5D6EF7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90" y="7076628"/>
            <a:ext cx="922337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Εικόνα 44" descr="27001">
            <a:extLst>
              <a:ext uri="{FF2B5EF4-FFF2-40B4-BE49-F238E27FC236}">
                <a16:creationId xmlns="" xmlns:a16="http://schemas.microsoft.com/office/drawing/2014/main" id="{EEADA089-A133-5F27-EC61-03F951E98F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816" y="7098853"/>
            <a:ext cx="868363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Εικόνα 1">
            <a:extLst>
              <a:ext uri="{FF2B5EF4-FFF2-40B4-BE49-F238E27FC236}">
                <a16:creationId xmlns="" xmlns:a16="http://schemas.microsoft.com/office/drawing/2014/main" id="{C70FDA3A-9BE1-1605-4653-734E100818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6353" y="7081387"/>
            <a:ext cx="868362" cy="49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147917"/>
            <a:ext cx="9338072" cy="1163171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Ποιο θεωρείτε προσωπικά ως το μεγαλύτερο πρόβλημα που αντιμετωπίζει ο Δήμος σας; </a:t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ΜΕΧΡΙ 3 ΕΠΙΛΟΓΕΣ</a:t>
            </a: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BCA0CDB9-3E76-9B22-B69A-203280DB7B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4BBAE9DE-4B5B-9E79-D3AA-1965F39E543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3249218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804810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Πόσο ικανοποιημένος είστε από τις πρωτοβουλίες και την απόδοση του Δημάρχου και της Δημοτικής Αρχής σε κάθε ένα από τους παρακάτω τομείς;</a:t>
            </a: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1338" y="1479176"/>
          <a:ext cx="9744075" cy="5774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9596157E-5563-52F3-C37E-8A32166AB6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8E6F70D2-0D83-CE9F-C025-BCD788A7AFD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11005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77916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Πόσο ικανοποιημένος/η είστε από την συνολική παρουσία και το έργο του Δημάρχου Κώστα Ζέρβα και της Δημοτικής Αρχής;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54143BAA-39A4-574C-B950-051C1DA85F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D85E9C6F-DABC-8D98-3EF2-AEB9FEA0EFA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38515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1037666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Πόσο ικανοποιημένος/η είστε από την συνολική παρουσία και το έργο του Δημάρχου Κώστα Ζέρβα και της Δημοτικής Αρχής;</a:t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Ψηφοφόροι Βουλευτικών 2023</a:t>
            </a:r>
            <a:endParaRPr lang="en-US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715473413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24E1EC5D-761C-CC58-2B07-19AA87A694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5C80FE20-54F6-3486-AA31-80CE069ED5B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009913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94597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Εσείς θα θέλατε την επανεκλογή του Δημάρχου Κώστα Ζέρβα ή θα προτιμούσατε την εκλογή ενός νέου προσώπου;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08374403"/>
              </p:ext>
            </p:extLst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ABCA2AF3-5731-94D4-833A-CBEF6F1CB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5B41B8AD-E9D2-D5FB-E718-3656F2AA2B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979792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Εσείς θα θέλατε την επανεκλογή του Δημάρχου Κώστα Ζέρβα ή θα προτιμούσατε την εκλογή ενός νέου προσώπου;</a:t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Ψηφοφόροι Βουλευτικών 2023</a:t>
            </a:r>
            <a:endParaRPr lang="en-US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14910329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3C2024DE-5227-2112-F36D-78948098DF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31448878-BE92-5E18-A138-0FEECC1D4E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84911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36724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Ποια είναι η άποψή σας για κάθε ένα από τα παρακάτω πολιτικά και </a:t>
            </a:r>
            <a:r>
              <a:rPr lang="el-GR" sz="2000" b="1" dirty="0" err="1">
                <a:solidFill>
                  <a:schemeClr val="bg1"/>
                </a:solidFill>
              </a:rPr>
              <a:t>αυτοδιοικητικά</a:t>
            </a:r>
            <a:r>
              <a:rPr lang="el-GR" sz="2000" b="1" dirty="0">
                <a:solidFill>
                  <a:schemeClr val="bg1"/>
                </a:solidFill>
              </a:rPr>
              <a:t> στελέχη του Δήμου που έχουν δηλώσει ότι θα είναι υποψήφιοι Δήμαρχοι;</a:t>
            </a:r>
            <a:r>
              <a:rPr lang="en-US" sz="2000" b="1" dirty="0">
                <a:solidFill>
                  <a:schemeClr val="bg1"/>
                </a:solidFill>
              </a:rPr>
              <a:t/>
            </a:r>
            <a:br>
              <a:rPr lang="en-US" sz="2000" b="1" dirty="0">
                <a:solidFill>
                  <a:schemeClr val="bg1"/>
                </a:solidFill>
              </a:rPr>
            </a:b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259351994"/>
              </p:ext>
            </p:extLst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A72FB600-EB5F-34B0-FCFA-E108DEDEB4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1AFD0D00-0F0D-0269-2F35-E10FB6A7B70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13575"/>
          </a:xfrm>
          <a:solidFill>
            <a:schemeClr val="tx2">
              <a:lumMod val="5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Ποια είναι τα βασικά κριτήρια με βάση τα οποία θα επιλέγατε ποιον θα ψηφίσετε για Δήμαρχο;  μέχρι 2 επιλογές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693053957"/>
              </p:ext>
            </p:extLst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72C3A315-689A-25A5-6B34-A5C0D3E5A4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B765D288-E06C-AA48-2828-E616A492BB4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70598" y="3234512"/>
            <a:ext cx="9338072" cy="825519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Ποιο από τα παρακάτω πολιτικά , </a:t>
            </a:r>
            <a:r>
              <a:rPr lang="el-GR" sz="2000" b="1" dirty="0" err="1">
                <a:solidFill>
                  <a:schemeClr val="bg1"/>
                </a:solidFill>
              </a:rPr>
              <a:t>αυτοδιοικητικά</a:t>
            </a:r>
            <a:r>
              <a:rPr lang="el-GR" sz="2000" b="1" dirty="0">
                <a:solidFill>
                  <a:schemeClr val="bg1"/>
                </a:solidFill>
              </a:rPr>
              <a:t> στελέχη θεωρείτε...</a:t>
            </a:r>
            <a:r>
              <a:rPr lang="en-US" sz="2000" b="1" dirty="0">
                <a:solidFill>
                  <a:schemeClr val="bg1"/>
                </a:solidFill>
              </a:rPr>
              <a:t> 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56658F15-3CF4-4ABD-CC5C-E2DFDEABBE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FC7B0A97-DCEC-4147-C8CC-B74EA7A1073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13575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π</a:t>
            </a:r>
            <a:r>
              <a:rPr lang="en-US" sz="2000" b="1" dirty="0" err="1">
                <a:solidFill>
                  <a:schemeClr val="bg1"/>
                </a:solidFill>
              </a:rPr>
              <a:t>ιο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ικ</a:t>
            </a:r>
            <a:r>
              <a:rPr lang="en-US" sz="2000" b="1" dirty="0">
                <a:solidFill>
                  <a:schemeClr val="bg1"/>
                </a:solidFill>
              </a:rPr>
              <a:t>ανό/ αποτελεσματικό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12565423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34E4C294-4A2D-201D-A7D1-2B09106BA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CDC3F7E5-A971-1917-5A4F-1E6EE65DBF0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9104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5987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π</a:t>
            </a:r>
            <a:r>
              <a:rPr lang="en-US" sz="2000" b="1" dirty="0" err="1">
                <a:solidFill>
                  <a:schemeClr val="bg1"/>
                </a:solidFill>
              </a:rPr>
              <a:t>ιο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κοντά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στους</a:t>
            </a:r>
            <a:r>
              <a:rPr lang="en-US" sz="2000" b="1" dirty="0">
                <a:solidFill>
                  <a:schemeClr val="bg1"/>
                </a:solidFill>
              </a:rPr>
              <a:t> π</a:t>
            </a:r>
            <a:r>
              <a:rPr lang="en-US" sz="2000" b="1" dirty="0" err="1">
                <a:solidFill>
                  <a:schemeClr val="bg1"/>
                </a:solidFill>
              </a:rPr>
              <a:t>ολίτες</a:t>
            </a:r>
            <a:r>
              <a:rPr lang="en-US" sz="2000" b="1" dirty="0">
                <a:solidFill>
                  <a:schemeClr val="bg1"/>
                </a:solidFill>
              </a:rPr>
              <a:t> και τα π</a:t>
            </a:r>
            <a:r>
              <a:rPr lang="en-US" sz="2000" b="1" dirty="0" err="1">
                <a:solidFill>
                  <a:schemeClr val="bg1"/>
                </a:solidFill>
              </a:rPr>
              <a:t>ρο</a:t>
            </a:r>
            <a:r>
              <a:rPr lang="en-US" sz="2000" b="1" dirty="0">
                <a:solidFill>
                  <a:schemeClr val="bg1"/>
                </a:solidFill>
              </a:rPr>
              <a:t>βλήματά τους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19564330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707F6B8C-2B4F-042E-982D-C0A6B00C40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0D13046C-2E25-4FCB-07C6-8F0B88F08A0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3201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564431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π</a:t>
            </a:r>
            <a:r>
              <a:rPr lang="en-US" sz="2000" b="1" dirty="0" err="1">
                <a:solidFill>
                  <a:schemeClr val="bg1"/>
                </a:solidFill>
              </a:rPr>
              <a:t>ιο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έμ</a:t>
            </a:r>
            <a:r>
              <a:rPr lang="en-US" sz="2000" b="1" dirty="0">
                <a:solidFill>
                  <a:schemeClr val="bg1"/>
                </a:solidFill>
              </a:rPr>
              <a:t>πειρο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173008320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EE9F3C09-0C53-ACB7-79D4-83CD6C1F27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38B3740D-B0AE-BE80-817E-FBC2053BF7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3201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83023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n-US" sz="2000" b="1" dirty="0" err="1">
                <a:solidFill>
                  <a:schemeClr val="bg1"/>
                </a:solidFill>
              </a:rPr>
              <a:t>ότι</a:t>
            </a:r>
            <a:r>
              <a:rPr lang="en-US" sz="2000" b="1" dirty="0">
                <a:solidFill>
                  <a:schemeClr val="bg1"/>
                </a:solidFill>
              </a:rPr>
              <a:t> </a:t>
            </a:r>
            <a:r>
              <a:rPr lang="en-US" sz="2000" b="1" dirty="0" err="1">
                <a:solidFill>
                  <a:schemeClr val="bg1"/>
                </a:solidFill>
              </a:rPr>
              <a:t>δι</a:t>
            </a:r>
            <a:r>
              <a:rPr lang="en-US" sz="2000" b="1" dirty="0">
                <a:solidFill>
                  <a:schemeClr val="bg1"/>
                </a:solidFill>
              </a:rPr>
              <a:t>αθέτει ολοκληρωμένες απόψεις για τις ανάγκες και τις προοπτικές της Θεσσαλονίκης</a:t>
            </a: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87293831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9DFA99FA-7FBA-2D55-C466-1416FEBD75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D338952F-DFCD-FA3A-099D-21F6C72438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53201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36724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pPr algn="l"/>
            <a:r>
              <a:rPr lang="el-GR" sz="2000" b="1" dirty="0">
                <a:solidFill>
                  <a:schemeClr val="bg1"/>
                </a:solidFill>
              </a:rPr>
              <a:t>Αν την επόμενη Κυριακή είχαμε εκλογές για ανάδειξη Δημάρχου και ήταν υποψήφιοι οι παρακάτω, ποιον θα επιλέγατε;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249835702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B25105E4-BDA4-C069-BDDB-E0D29D727A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AA7BC1AB-BC98-1FF1-113A-F91B9D5B38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1188137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Αν την επόμενη Κυριακή είχαμε εκλογές για ανάδειξη Δημάρχου και ήταν υποψήφιοι οι παρακάτω, ποιον θα επιλέγατε;</a:t>
            </a:r>
            <a:br>
              <a:rPr lang="el-GR" sz="2000" b="1" dirty="0">
                <a:solidFill>
                  <a:schemeClr val="bg1"/>
                </a:solidFill>
              </a:rPr>
            </a:br>
            <a:r>
              <a:rPr lang="el-GR" sz="2000" b="1" dirty="0" err="1">
                <a:solidFill>
                  <a:schemeClr val="bg1"/>
                </a:solidFill>
                <a:highlight>
                  <a:srgbClr val="800000"/>
                </a:highlight>
              </a:rPr>
              <a:t>Επι</a:t>
            </a:r>
            <a:r>
              <a:rPr lang="el-GR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 των εγκύρων</a:t>
            </a:r>
            <a:endParaRPr lang="en-US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742049990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9BCB2541-60D4-1EE6-D67D-A85A51B174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83A30CF4-9D4D-3D13-D3FE-E728C45B05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954856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644127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Και ποιο κόμμα σκέφτεστε να ψηφίσετε</a:t>
            </a:r>
            <a:r>
              <a:rPr lang="en-US" sz="2000" b="1" dirty="0">
                <a:solidFill>
                  <a:schemeClr val="bg1"/>
                </a:solidFill>
              </a:rPr>
              <a:t> </a:t>
            </a:r>
            <a:r>
              <a:rPr lang="el-GR" sz="2000" b="1" dirty="0">
                <a:solidFill>
                  <a:schemeClr val="bg1"/>
                </a:solidFill>
              </a:rPr>
              <a:t> στις ερχόμενες βουλευτικές εκλογές;</a:t>
            </a:r>
            <a:r>
              <a:rPr lang="en-US" sz="2000" b="1" dirty="0">
                <a:solidFill>
                  <a:schemeClr val="bg1"/>
                </a:solidFill>
              </a:rPr>
              <a:t> 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943526931"/>
              </p:ext>
            </p:extLst>
          </p:nvPr>
        </p:nvGraphicFramePr>
        <p:xfrm>
          <a:off x="541338" y="1474788"/>
          <a:ext cx="9744075" cy="5778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CFA484F2-6F3A-E8FC-3E6A-3C9857A5F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ABBFDEAB-58BC-142E-5530-4069181576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864046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Και ποιο κόμμα σκέφτεστε να ψηφίσετε</a:t>
            </a:r>
            <a:r>
              <a:rPr lang="en-US" sz="2000" b="1" dirty="0">
                <a:solidFill>
                  <a:schemeClr val="bg1"/>
                </a:solidFill>
              </a:rPr>
              <a:t> </a:t>
            </a:r>
            <a:r>
              <a:rPr lang="el-GR" sz="2000" b="1" dirty="0">
                <a:solidFill>
                  <a:schemeClr val="bg1"/>
                </a:solidFill>
              </a:rPr>
              <a:t> στις ερχόμενες βουλευτικές εκλογές;</a:t>
            </a:r>
            <a:r>
              <a:rPr lang="en-US" sz="2000" b="1" dirty="0">
                <a:solidFill>
                  <a:schemeClr val="bg1"/>
                </a:solidFill>
              </a:rPr>
              <a:t> </a:t>
            </a:r>
            <a:br>
              <a:rPr lang="en-US" sz="2000" b="1" dirty="0">
                <a:solidFill>
                  <a:schemeClr val="bg1"/>
                </a:solidFill>
              </a:rPr>
            </a:br>
            <a:r>
              <a:rPr lang="el-GR" sz="2000" b="1" dirty="0" err="1">
                <a:solidFill>
                  <a:schemeClr val="bg1"/>
                </a:solidFill>
                <a:highlight>
                  <a:srgbClr val="800000"/>
                </a:highlight>
              </a:rPr>
              <a:t>Επι</a:t>
            </a:r>
            <a:r>
              <a:rPr lang="el-GR" sz="2000" b="1" dirty="0">
                <a:solidFill>
                  <a:schemeClr val="bg1"/>
                </a:solidFill>
                <a:highlight>
                  <a:srgbClr val="800000"/>
                </a:highlight>
              </a:rPr>
              <a:t> των εγκύρων</a:t>
            </a:r>
            <a:endParaRPr lang="en-US" sz="2000" b="1" dirty="0">
              <a:solidFill>
                <a:schemeClr val="bg1"/>
              </a:solidFill>
              <a:highlight>
                <a:srgbClr val="800000"/>
              </a:highlight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58633112"/>
              </p:ext>
            </p:extLst>
          </p:nvPr>
        </p:nvGraphicFramePr>
        <p:xfrm>
          <a:off x="541338" y="1666754"/>
          <a:ext cx="9744075" cy="55865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3710DA7D-2F66-0B4A-18F8-3E04C88B42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Εικόνα 4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013208E6-086A-0D47-CAED-0DB155A2DB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122812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44340" y="432319"/>
            <a:ext cx="9338072" cy="702000"/>
          </a:xfrm>
          <a:solidFill>
            <a:schemeClr val="tx2">
              <a:lumMod val="50000"/>
            </a:schemeClr>
          </a:solidFill>
        </p:spPr>
        <p:txBody>
          <a:bodyPr>
            <a:normAutofit/>
          </a:bodyPr>
          <a:lstStyle/>
          <a:p>
            <a:r>
              <a:rPr lang="el-GR" sz="2000" b="1" dirty="0">
                <a:solidFill>
                  <a:schemeClr val="bg1"/>
                </a:solidFill>
              </a:rPr>
              <a:t>Εκτίμηση</a:t>
            </a:r>
            <a:endParaRPr lang="en-US" sz="2000" b="1" dirty="0">
              <a:solidFill>
                <a:schemeClr val="bg1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79595738"/>
              </p:ext>
            </p:extLst>
          </p:nvPr>
        </p:nvGraphicFramePr>
        <p:xfrm>
          <a:off x="541338" y="1895475"/>
          <a:ext cx="9744075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07E0BBA4-F237-C1E8-9D74-4F5CB0BB6B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Εικόνα 3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CE6A3F31-2F3E-F4F2-196B-FE3295278F2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608822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="" xmlns:a16="http://schemas.microsoft.com/office/drawing/2014/main" id="{B26EE4FD-480F-42A5-9FEB-DA630457C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0824043" cy="81200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reeform 5">
            <a:extLst>
              <a:ext uri="{FF2B5EF4-FFF2-40B4-BE49-F238E27FC236}">
                <a16:creationId xmlns="" xmlns:a16="http://schemas.microsoft.com/office/drawing/2014/main" id="{A187062F-BE14-42FC-B06A-607DB23849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H="1">
            <a:off x="748324" y="2091954"/>
            <a:ext cx="730391" cy="5011625"/>
          </a:xfrm>
          <a:custGeom>
            <a:avLst/>
            <a:gdLst>
              <a:gd name="T0" fmla="*/ 491 w 491"/>
              <a:gd name="T1" fmla="*/ 2247 h 2732"/>
              <a:gd name="T2" fmla="*/ 0 w 491"/>
              <a:gd name="T3" fmla="*/ 2732 h 2732"/>
              <a:gd name="T4" fmla="*/ 0 w 491"/>
              <a:gd name="T5" fmla="*/ 486 h 2732"/>
              <a:gd name="T6" fmla="*/ 491 w 491"/>
              <a:gd name="T7" fmla="*/ 0 h 2732"/>
              <a:gd name="T8" fmla="*/ 491 w 491"/>
              <a:gd name="T9" fmla="*/ 2247 h 27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91" h="2732">
                <a:moveTo>
                  <a:pt x="491" y="2247"/>
                </a:moveTo>
                <a:lnTo>
                  <a:pt x="0" y="2732"/>
                </a:lnTo>
                <a:lnTo>
                  <a:pt x="0" y="486"/>
                </a:lnTo>
                <a:lnTo>
                  <a:pt x="491" y="0"/>
                </a:lnTo>
                <a:lnTo>
                  <a:pt x="491" y="2247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reeform 6">
            <a:extLst>
              <a:ext uri="{FF2B5EF4-FFF2-40B4-BE49-F238E27FC236}">
                <a16:creationId xmlns="" xmlns:a16="http://schemas.microsoft.com/office/drawing/2014/main" id="{731FE21B-2A45-4BF5-8B03-E123419887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H="1">
            <a:off x="748325" y="1685795"/>
            <a:ext cx="610740" cy="45232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6" name="Freeform 7">
            <a:extLst>
              <a:ext uri="{FF2B5EF4-FFF2-40B4-BE49-F238E27FC236}">
                <a16:creationId xmlns="" xmlns:a16="http://schemas.microsoft.com/office/drawing/2014/main" id="{2DC5A94D-79ED-48F5-9DC5-96CBB507CE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H="1">
            <a:off x="1050744" y="1467461"/>
            <a:ext cx="308321" cy="438055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angle 8">
            <a:extLst>
              <a:ext uri="{FF2B5EF4-FFF2-40B4-BE49-F238E27FC236}">
                <a16:creationId xmlns="" xmlns:a16="http://schemas.microsoft.com/office/drawing/2014/main" id="{93A3D4BE-AF25-4F9A-9C29-1145CCE24A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 bwMode="auto">
          <a:xfrm flipH="1">
            <a:off x="1050743" y="1457124"/>
            <a:ext cx="9065501" cy="4180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103311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="" xmlns:a16="http://schemas.microsoft.com/office/drawing/2014/main" id="{4AC9839C-7810-4604-948A-F6E68C4C7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1484" y="1903690"/>
            <a:ext cx="8201783" cy="3406069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auto">
              <a:lnSpc>
                <a:spcPct val="90000"/>
              </a:lnSpc>
              <a:spcAft>
                <a:spcPts val="0"/>
              </a:spcAft>
              <a:defRPr/>
            </a:pPr>
            <a:r>
              <a:rPr lang="en-US" sz="2800" b="1" kern="1200" dirty="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rPr>
              <a:t>ΤΕΛΟΣ ΠΑΡΟΥΣΙΑΣΗΣ</a:t>
            </a:r>
          </a:p>
        </p:txBody>
      </p:sp>
      <p:pic>
        <p:nvPicPr>
          <p:cNvPr id="3" name="Picture 6">
            <a:extLst>
              <a:ext uri="{FF2B5EF4-FFF2-40B4-BE49-F238E27FC236}">
                <a16:creationId xmlns="" xmlns:a16="http://schemas.microsoft.com/office/drawing/2014/main" id="{09700C72-8C7A-4CA8-B670-A8F75EE190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792" y="7457421"/>
            <a:ext cx="1027112" cy="56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Εικόνα 1" descr="Εικόνα που περιέχει κείμενο, clipart&#10;&#10;Περιγραφή που δημιουργήθηκε αυτόματα">
            <a:extLst>
              <a:ext uri="{FF2B5EF4-FFF2-40B4-BE49-F238E27FC236}">
                <a16:creationId xmlns="" xmlns:a16="http://schemas.microsoft.com/office/drawing/2014/main" id="{15BD1459-6A3C-8FDE-59CF-A165C7A542D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967" y="7457421"/>
            <a:ext cx="1563445" cy="5147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4206</TotalTime>
  <Words>461</Words>
  <Application>Microsoft Office PowerPoint</Application>
  <PresentationFormat>B4 (ISO) Paper (250x353 mm)</PresentationFormat>
  <Paragraphs>52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Office Theme</vt:lpstr>
      <vt:lpstr>1_Office Theme</vt:lpstr>
      <vt:lpstr>3_Office Theme</vt:lpstr>
      <vt:lpstr>Slide 1</vt:lpstr>
      <vt:lpstr>Ταυτότητα Έρευνας</vt:lpstr>
      <vt:lpstr>Ποιο θεωρείτε προσωπικά ως το μεγαλύτερο πρόβλημα που αντιμετωπίζει ο Δήμος σας;  ΜΕΧΡΙ 3 ΕΠΙΛΟΓΕΣ </vt:lpstr>
      <vt:lpstr>Πόσο ικανοποιημένος είστε από τις πρωτοβουλίες και την απόδοση του Δημάρχου και της Δημοτικής Αρχής σε κάθε ένα από τους παρακάτω τομείς; </vt:lpstr>
      <vt:lpstr>Πόσο ικανοποιημένος/η είστε από την συνολική παρουσία και το έργο του Δημάρχου Κώστα Ζέρβα και της Δημοτικής Αρχής;</vt:lpstr>
      <vt:lpstr>Πόσο ικανοποιημένος/η είστε από την συνολική παρουσία και το έργο του Δημάρχου Κώστα Ζέρβα και της Δημοτικής Αρχής; Ψηφοφόροι Βουλευτικών 2023</vt:lpstr>
      <vt:lpstr>Εσείς θα θέλατε την επανεκλογή του Δημάρχου Κώστα Ζέρβα ή θα προτιμούσατε την εκλογή ενός νέου προσώπου;</vt:lpstr>
      <vt:lpstr>Εσείς θα θέλατε την επανεκλογή του Δημάρχου Κώστα Ζέρβα ή θα προτιμούσατε την εκλογή ενός νέου προσώπου; Ψηφοφόροι Βουλευτικών 2023</vt:lpstr>
      <vt:lpstr>Ποια είναι η άποψή σας για κάθε ένα από τα παρακάτω πολιτικά και αυτοδιοικητικά στελέχη του Δήμου που έχουν δηλώσει ότι θα είναι υποψήφιοι Δήμαρχοι; </vt:lpstr>
      <vt:lpstr>Ποια είναι τα βασικά κριτήρια με βάση τα οποία θα επιλέγατε ποιον θα ψηφίσετε για Δήμαρχο;  μέχρι 2 επιλογές</vt:lpstr>
      <vt:lpstr>Ποιο από τα παρακάτω πολιτικά , αυτοδιοικητικά στελέχη θεωρείτε... </vt:lpstr>
      <vt:lpstr>πιο ικανό/ αποτελεσματικό</vt:lpstr>
      <vt:lpstr>πιο κοντά στους πολίτες και τα προβλήματά τους</vt:lpstr>
      <vt:lpstr>πιο έμπειρο</vt:lpstr>
      <vt:lpstr>ότι διαθέτει ολοκληρωμένες απόψεις για τις ανάγκες και τις προοπτικές της Θεσσαλονίκης</vt:lpstr>
      <vt:lpstr>Αν την επόμενη Κυριακή είχαμε εκλογές για ανάδειξη Δημάρχου και ήταν υποψήφιοι οι παρακάτω, ποιον θα επιλέγατε;</vt:lpstr>
      <vt:lpstr>Αν την επόμενη Κυριακή είχαμε εκλογές για ανάδειξη Δημάρχου και ήταν υποψήφιοι οι παρακάτω, ποιον θα επιλέγατε; Επι των εγκύρων</vt:lpstr>
      <vt:lpstr>Και ποιο κόμμα σκέφτεστε να ψηφίσετε  στις ερχόμενες βουλευτικές εκλογές; </vt:lpstr>
      <vt:lpstr>Και ποιο κόμμα σκέφτεστε να ψηφίσετε  στις ερχόμενες βουλευτικές εκλογές;  Επι των εγκύρων</vt:lpstr>
      <vt:lpstr>Εκτίμηση</vt:lpstr>
      <vt:lpstr>ΤΕΛΟΣ ΠΑΡΟΥΣΙΑΣΗΣ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ΤΙΤΛΟΣ</dc:title>
  <dc:creator>Λογαριασμός Microsoft</dc:creator>
  <cp:lastModifiedBy>Pc User</cp:lastModifiedBy>
  <cp:revision>638</cp:revision>
  <dcterms:created xsi:type="dcterms:W3CDTF">2021-02-20T11:15:26Z</dcterms:created>
  <dcterms:modified xsi:type="dcterms:W3CDTF">2023-06-22T11:21:38Z</dcterms:modified>
</cp:coreProperties>
</file>